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Lst>
  <p:notesMasterIdLst>
    <p:notesMasterId r:id="rId19"/>
  </p:notesMasterIdLst>
  <p:sldIdLst>
    <p:sldId id="256" r:id="rId2"/>
    <p:sldId id="275" r:id="rId3"/>
    <p:sldId id="295" r:id="rId4"/>
    <p:sldId id="281" r:id="rId5"/>
    <p:sldId id="277" r:id="rId6"/>
    <p:sldId id="279" r:id="rId7"/>
    <p:sldId id="293" r:id="rId8"/>
    <p:sldId id="282" r:id="rId9"/>
    <p:sldId id="294" r:id="rId10"/>
    <p:sldId id="283" r:id="rId11"/>
    <p:sldId id="296" r:id="rId12"/>
    <p:sldId id="276" r:id="rId13"/>
    <p:sldId id="278" r:id="rId14"/>
    <p:sldId id="289" r:id="rId15"/>
    <p:sldId id="290" r:id="rId16"/>
    <p:sldId id="291" r:id="rId17"/>
    <p:sldId id="292"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7F7"/>
    <a:srgbClr val="1F6595"/>
    <a:srgbClr val="4DB2E5"/>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5915" autoAdjust="0"/>
  </p:normalViewPr>
  <p:slideViewPr>
    <p:cSldViewPr>
      <p:cViewPr>
        <p:scale>
          <a:sx n="66" d="100"/>
          <a:sy n="66" d="100"/>
        </p:scale>
        <p:origin x="-1392" y="-4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540839-C972-4571-8965-DB24AB81E7F9}" type="datetimeFigureOut">
              <a:rPr lang="es-ES"/>
              <a:pPr>
                <a:defRPr/>
              </a:pPr>
              <a:t>26/09/2012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1FF8F78-DE44-4DB0-A2F0-554BA8A5A30A}"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61DB34-821F-4D3D-9CCA-7C1C1F936499}" type="slidenum">
              <a:rPr lang="es-ES" smtClean="0"/>
              <a:pPr/>
              <a:t>4</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D4B222F-44E9-4A20-88A6-3DF2807FF685}" type="datetimeFigureOut">
              <a:rPr lang="es-ES"/>
              <a:pPr>
                <a:defRPr/>
              </a:pPr>
              <a:t>26/09/2012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655931-5525-4A3F-A6FA-ED18EBA9DED8}"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CC40E96-A52A-4B96-B787-DAA125DCD594}" type="datetimeFigureOut">
              <a:rPr lang="es-ES"/>
              <a:pPr>
                <a:defRPr/>
              </a:pPr>
              <a:t>26/09/2012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9898A7-9BAE-4D85-804F-BDB22CAB6B44}"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C4D8DCB-4533-493D-9A5F-5C2715C56587}" type="datetimeFigureOut">
              <a:rPr lang="es-ES"/>
              <a:pPr>
                <a:defRPr/>
              </a:pPr>
              <a:t>26/09/2012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6EFD84A-A119-49C1-8577-A1CAE4DE2470}"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4A948CB-67D0-45F9-A4F1-53DF9E7CCFDD}" type="datetimeFigureOut">
              <a:rPr lang="es-ES"/>
              <a:pPr>
                <a:defRPr/>
              </a:pPr>
              <a:t>26/09/2012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1DC4B1-FFDB-44D4-B759-1BA906F7448E}"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B001526-DF9C-405D-86F9-A3A33FFD6AA7}" type="datetimeFigureOut">
              <a:rPr lang="es-ES"/>
              <a:pPr>
                <a:defRPr/>
              </a:pPr>
              <a:t>26/09/2012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90157F5-FB04-4994-B447-A30EE575A05F}"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662B44D-203E-4878-9657-A4DF8CF0E39C}" type="datetimeFigureOut">
              <a:rPr lang="es-ES"/>
              <a:pPr>
                <a:defRPr/>
              </a:pPr>
              <a:t>26/09/2012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002ECA1-95BD-4C80-9A97-85AB0A10B34D}"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36DE121-620F-49B1-A8A1-254E61F49297}" type="datetimeFigureOut">
              <a:rPr lang="es-ES"/>
              <a:pPr>
                <a:defRPr/>
              </a:pPr>
              <a:t>26/09/2012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5DF794F-4209-4E43-B908-BD58716A2729}"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B6DD0A4-DFD5-40D8-9EB4-140E3646CCDF}" type="datetimeFigureOut">
              <a:rPr lang="es-ES"/>
              <a:pPr>
                <a:defRPr/>
              </a:pPr>
              <a:t>26/09/2012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E446F48-68A3-4AC5-9D8B-A5532BF5176E}"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08CED79-B86A-4B3F-90CD-0D75612D12E2}" type="datetimeFigureOut">
              <a:rPr lang="es-ES"/>
              <a:pPr>
                <a:defRPr/>
              </a:pPr>
              <a:t>26/09/2012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E426F2C-8DCF-47BF-A51B-226E6627D6A8}"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615B808-8FF3-48CB-9191-DDB1CD6C10F5}" type="datetimeFigureOut">
              <a:rPr lang="es-ES"/>
              <a:pPr>
                <a:defRPr/>
              </a:pPr>
              <a:t>26/09/2012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73CE801-D0C7-4A86-9EB2-6D46C5C15A27}"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219378-B93F-451C-9CBE-342810EECB1D}" type="datetimeFigureOut">
              <a:rPr lang="es-ES"/>
              <a:pPr>
                <a:defRPr/>
              </a:pPr>
              <a:t>26/09/2012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DBF0240-FA93-4DE6-B3A1-A223B504AF34}"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741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012ED7-24AF-4CC3-B64A-DBDB61058BBC}" type="datetimeFigureOut">
              <a:rPr lang="es-ES"/>
              <a:pPr>
                <a:defRPr/>
              </a:pPr>
              <a:t>26/09/2012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F9DAAA-518A-42BD-A3CC-D8B8D9689171}"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4095" r:id="rId1"/>
    <p:sldLayoutId id="2147484094" r:id="rId2"/>
    <p:sldLayoutId id="2147484093" r:id="rId3"/>
    <p:sldLayoutId id="2147484092" r:id="rId4"/>
    <p:sldLayoutId id="2147484091" r:id="rId5"/>
    <p:sldLayoutId id="2147484090" r:id="rId6"/>
    <p:sldLayoutId id="2147484089" r:id="rId7"/>
    <p:sldLayoutId id="2147484088" r:id="rId8"/>
    <p:sldLayoutId id="2147484087" r:id="rId9"/>
    <p:sldLayoutId id="2147484086" r:id="rId10"/>
    <p:sldLayoutId id="21474840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26368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pic>
        <p:nvPicPr>
          <p:cNvPr id="14338" name="Picture 2"/>
          <p:cNvPicPr>
            <a:picLocks noChangeAspect="1" noChangeArrowheads="1"/>
          </p:cNvPicPr>
          <p:nvPr/>
        </p:nvPicPr>
        <p:blipFill>
          <a:blip r:embed="rId2"/>
          <a:srcRect/>
          <a:stretch>
            <a:fillRect/>
          </a:stretch>
        </p:blipFill>
        <p:spPr bwMode="auto">
          <a:xfrm>
            <a:off x="6230938" y="6021388"/>
            <a:ext cx="2589212" cy="720725"/>
          </a:xfrm>
          <a:prstGeom prst="rect">
            <a:avLst/>
          </a:prstGeom>
          <a:noFill/>
          <a:ln w="9525">
            <a:noFill/>
            <a:miter lim="800000"/>
            <a:headEnd/>
            <a:tailEnd/>
          </a:ln>
        </p:spPr>
      </p:pic>
      <p:sp>
        <p:nvSpPr>
          <p:cNvPr id="14339" name="AutoShape 2" descr="http://www.programaeurosocial.eu/eurosocial-II/img/logo_new_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MX"/>
          </a:p>
        </p:txBody>
      </p:sp>
      <p:pic>
        <p:nvPicPr>
          <p:cNvPr id="14340" name="Picture 3"/>
          <p:cNvPicPr>
            <a:picLocks noChangeAspect="1" noChangeArrowheads="1"/>
          </p:cNvPicPr>
          <p:nvPr/>
        </p:nvPicPr>
        <p:blipFill>
          <a:blip r:embed="rId3"/>
          <a:srcRect/>
          <a:stretch>
            <a:fillRect/>
          </a:stretch>
        </p:blipFill>
        <p:spPr bwMode="auto">
          <a:xfrm>
            <a:off x="307975" y="6021388"/>
            <a:ext cx="2347913" cy="647700"/>
          </a:xfrm>
          <a:prstGeom prst="rect">
            <a:avLst/>
          </a:prstGeom>
          <a:noFill/>
          <a:ln w="9525">
            <a:noFill/>
            <a:miter lim="800000"/>
            <a:headEnd/>
            <a:tailEnd/>
          </a:ln>
        </p:spPr>
      </p:pic>
      <p:sp>
        <p:nvSpPr>
          <p:cNvPr id="10" name="9 Rectángulo"/>
          <p:cNvSpPr/>
          <p:nvPr/>
        </p:nvSpPr>
        <p:spPr>
          <a:xfrm>
            <a:off x="0" y="2636838"/>
            <a:ext cx="9144000" cy="97313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 name="8 CuadroTexto"/>
          <p:cNvSpPr txBox="1"/>
          <p:nvPr/>
        </p:nvSpPr>
        <p:spPr>
          <a:xfrm>
            <a:off x="539750" y="188913"/>
            <a:ext cx="8353425" cy="1311275"/>
          </a:xfrm>
          <a:prstGeom prst="rect">
            <a:avLst/>
          </a:prstGeom>
          <a:noFill/>
        </p:spPr>
        <p:txBody>
          <a:bodyPr>
            <a:spAutoFit/>
          </a:bodyPr>
          <a:lstStyle/>
          <a:p>
            <a:pPr algn="ctr">
              <a:defRPr/>
            </a:pPr>
            <a:r>
              <a:rPr lang="es-MX" sz="4000" b="1">
                <a:solidFill>
                  <a:schemeClr val="bg1"/>
                </a:solidFill>
                <a:effectLst>
                  <a:outerShdw blurRad="38100" dist="38100" dir="2700000" algn="tl">
                    <a:srgbClr val="C0C0C0"/>
                  </a:outerShdw>
                </a:effectLst>
                <a:latin typeface="Arial Narrow" pitchFamily="34" charset="0"/>
              </a:rPr>
              <a:t>Políticas e instrumentos para la cohesión territorial</a:t>
            </a:r>
          </a:p>
        </p:txBody>
      </p:sp>
      <p:sp>
        <p:nvSpPr>
          <p:cNvPr id="3" name="8 CuadroTexto"/>
          <p:cNvSpPr txBox="1"/>
          <p:nvPr/>
        </p:nvSpPr>
        <p:spPr>
          <a:xfrm>
            <a:off x="323850" y="1700213"/>
            <a:ext cx="8569325" cy="822325"/>
          </a:xfrm>
          <a:prstGeom prst="rect">
            <a:avLst/>
          </a:prstGeom>
          <a:noFill/>
        </p:spPr>
        <p:txBody>
          <a:bodyPr>
            <a:spAutoFit/>
          </a:bodyPr>
          <a:lstStyle/>
          <a:p>
            <a:pPr algn="ctr">
              <a:defRPr/>
            </a:pPr>
            <a:r>
              <a:rPr lang="es-MX" sz="2400" b="1">
                <a:solidFill>
                  <a:schemeClr val="bg1"/>
                </a:solidFill>
                <a:effectLst>
                  <a:outerShdw blurRad="38100" dist="38100" dir="2700000" algn="tl">
                    <a:srgbClr val="C0C0C0"/>
                  </a:outerShdw>
                </a:effectLst>
                <a:latin typeface="Arial Narrow" pitchFamily="34" charset="0"/>
              </a:rPr>
              <a:t>Eje temático I: Coordinación entre niveles de gobierno y sistemas de competencia</a:t>
            </a:r>
            <a:endParaRPr lang="es-MX" sz="2400" b="1" i="1">
              <a:solidFill>
                <a:srgbClr val="262626"/>
              </a:solidFill>
              <a:latin typeface="Arial Narrow" pitchFamily="34" charset="0"/>
            </a:endParaRPr>
          </a:p>
        </p:txBody>
      </p:sp>
      <p:sp>
        <p:nvSpPr>
          <p:cNvPr id="14344" name="8 CuadroTexto"/>
          <p:cNvSpPr txBox="1">
            <a:spLocks noChangeArrowheads="1"/>
          </p:cNvSpPr>
          <p:nvPr/>
        </p:nvSpPr>
        <p:spPr bwMode="auto">
          <a:xfrm>
            <a:off x="0" y="2636838"/>
            <a:ext cx="9144000" cy="1373187"/>
          </a:xfrm>
          <a:prstGeom prst="rect">
            <a:avLst/>
          </a:prstGeom>
          <a:noFill/>
          <a:ln w="9525">
            <a:noFill/>
            <a:miter lim="800000"/>
            <a:headEnd/>
            <a:tailEnd/>
          </a:ln>
        </p:spPr>
        <p:txBody>
          <a:bodyPr>
            <a:spAutoFit/>
          </a:bodyPr>
          <a:lstStyle/>
          <a:p>
            <a:pPr algn="ctr"/>
            <a:r>
              <a:rPr lang="es-MX" sz="2800" b="1" i="1">
                <a:solidFill>
                  <a:srgbClr val="262626"/>
                </a:solidFill>
                <a:latin typeface="Arial Narrow" pitchFamily="34" charset="0"/>
              </a:rPr>
              <a:t>Estudio de caso: Resolución de conflictos en la gestión de las Cuencas Hídricas en Argentina</a:t>
            </a:r>
          </a:p>
          <a:p>
            <a:endParaRPr lang="es-MX" sz="2800" b="1" i="1">
              <a:solidFill>
                <a:srgbClr val="262626"/>
              </a:solidFill>
              <a:latin typeface="Arial Narrow" pitchFamily="34" charset="0"/>
            </a:endParaRPr>
          </a:p>
        </p:txBody>
      </p:sp>
      <p:sp>
        <p:nvSpPr>
          <p:cNvPr id="14345" name="1 Título"/>
          <p:cNvSpPr>
            <a:spLocks noGrp="1"/>
          </p:cNvSpPr>
          <p:nvPr>
            <p:ph type="ctrTitle"/>
          </p:nvPr>
        </p:nvSpPr>
        <p:spPr>
          <a:xfrm>
            <a:off x="0" y="4292600"/>
            <a:ext cx="9144000" cy="1223963"/>
          </a:xfrm>
        </p:spPr>
        <p:txBody>
          <a:bodyPr/>
          <a:lstStyle/>
          <a:p>
            <a:pPr marL="182563" eaLnBrk="1" hangingPunct="1"/>
            <a:r>
              <a:rPr lang="es-ES" sz="3200" b="1" i="1" smtClean="0">
                <a:solidFill>
                  <a:srgbClr val="262626"/>
                </a:solidFill>
                <a:latin typeface="Arial Narrow" pitchFamily="34" charset="0"/>
                <a:cs typeface="Arial" charset="0"/>
              </a:rPr>
              <a:t>CONFLICTO INTERJURISDICCIONAL POR LAS AGUAS DEL RÍO ATUEL</a:t>
            </a:r>
            <a:br>
              <a:rPr lang="es-ES" sz="3200" b="1" i="1" smtClean="0">
                <a:solidFill>
                  <a:srgbClr val="262626"/>
                </a:solidFill>
                <a:latin typeface="Arial Narrow" pitchFamily="34" charset="0"/>
                <a:cs typeface="Arial" charset="0"/>
              </a:rPr>
            </a:br>
            <a:r>
              <a:rPr lang="es-ES" sz="3200" b="1" i="1" smtClean="0">
                <a:solidFill>
                  <a:srgbClr val="262626"/>
                </a:solidFill>
                <a:latin typeface="Arial Narrow" pitchFamily="34" charset="0"/>
                <a:cs typeface="Arial" charset="0"/>
              </a:rPr>
              <a:t>República Argentina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5602" name="1 Título"/>
          <p:cNvSpPr txBox="1">
            <a:spLocks/>
          </p:cNvSpPr>
          <p:nvPr/>
        </p:nvSpPr>
        <p:spPr bwMode="auto">
          <a:xfrm>
            <a:off x="179388" y="274638"/>
            <a:ext cx="9577387"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Condicionantes Sociales y Económicos</a:t>
            </a: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604" name="2 Marcador de contenido"/>
          <p:cNvSpPr>
            <a:spLocks noGrp="1"/>
          </p:cNvSpPr>
          <p:nvPr>
            <p:ph idx="1"/>
          </p:nvPr>
        </p:nvSpPr>
        <p:spPr>
          <a:xfrm>
            <a:off x="292100" y="1439863"/>
            <a:ext cx="8496300" cy="5302250"/>
          </a:xfrm>
        </p:spPr>
        <p:txBody>
          <a:bodyPr/>
          <a:lstStyle/>
          <a:p>
            <a:pPr algn="just" eaLnBrk="1" hangingPunct="1">
              <a:buClr>
                <a:srgbClr val="215968"/>
              </a:buClr>
              <a:buFont typeface="Wingdings" pitchFamily="2" charset="2"/>
              <a:buChar char="ü"/>
            </a:pPr>
            <a:r>
              <a:rPr lang="es-MX" sz="2000" smtClean="0">
                <a:solidFill>
                  <a:srgbClr val="0D0D0D"/>
                </a:solidFill>
                <a:latin typeface="Arial Narrow" pitchFamily="34" charset="0"/>
              </a:rPr>
              <a:t>Con el llenado del embalse los Nihuiles, se genero el corte del río, comenzando el éxodo poblacional en el noroeste pampeano.</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Disminuyó notoriamente la producción ganadera, bovina, caprina, etc.</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Pérdida de la memoria hídrica en la Zona.</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Se produjo una desertificación en la región con el vaciado de las lagunas y salinización del suelo.</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El censo del 2010 dio que posee los dos departamentos mas deshabitados en la Argentina</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Disminuyeron los volúmenes de agua de los acuíferos.</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En Febrero del 2012 comenzó una Asamblea popular en defensa del río, de gran actividad en las poblaciones ribereñas de Santa Isabel y Algarrobo del Águila.</a:t>
            </a:r>
          </a:p>
          <a:p>
            <a:pPr algn="just" eaLnBrk="1" hangingPunct="1">
              <a:buClr>
                <a:srgbClr val="215968"/>
              </a:buClr>
              <a:buFont typeface="Wingdings" pitchFamily="2" charset="2"/>
              <a:buChar char="ü"/>
            </a:pPr>
            <a:r>
              <a:rPr lang="es-MX" sz="2000" smtClean="0">
                <a:solidFill>
                  <a:srgbClr val="0D0D0D"/>
                </a:solidFill>
                <a:latin typeface="Arial Narrow" pitchFamily="34" charset="0"/>
              </a:rPr>
              <a:t>No solamente el problema radica en la falta de escorrentía, sino que en los años con excesos hídricos el mismo es descargado en la zona sin previo aviso generando grandes inundaciones que agudizan los problemas existentes.</a:t>
            </a:r>
          </a:p>
          <a:p>
            <a:pPr algn="just" eaLnBrk="1" hangingPunct="1">
              <a:buClr>
                <a:srgbClr val="215968"/>
              </a:buClr>
              <a:buFont typeface="Wingdings" pitchFamily="2" charset="2"/>
              <a:buChar char="ü"/>
            </a:pPr>
            <a:endParaRPr lang="es-MX" sz="1600" smtClean="0">
              <a:solidFill>
                <a:srgbClr val="0D0D0D"/>
              </a:solidFill>
              <a:latin typeface="Arial Narrow" pitchFamily="34" charset="0"/>
            </a:endParaRPr>
          </a:p>
          <a:p>
            <a:pPr algn="just" eaLnBrk="1" hangingPunct="1">
              <a:buClr>
                <a:srgbClr val="215968"/>
              </a:buClr>
              <a:buFont typeface="Wingdings" pitchFamily="2" charset="2"/>
              <a:buChar char="ü"/>
            </a:pPr>
            <a:endParaRPr lang="es-MX" sz="1600" smtClean="0">
              <a:solidFill>
                <a:srgbClr val="0D0D0D"/>
              </a:solidFill>
              <a:latin typeface="Arial Narrow" pitchFamily="34" charset="0"/>
            </a:endParaRPr>
          </a:p>
          <a:p>
            <a:pPr algn="just" eaLnBrk="1" hangingPunct="1">
              <a:buClr>
                <a:srgbClr val="215968"/>
              </a:buClr>
              <a:buFont typeface="Wingdings" pitchFamily="2" charset="2"/>
              <a:buChar char="ü"/>
            </a:pPr>
            <a:endParaRPr lang="es-MX" sz="1600" smtClean="0">
              <a:solidFill>
                <a:srgbClr val="0D0D0D"/>
              </a:solidFill>
              <a:latin typeface="Arial Narrow" pitchFamily="34" charset="0"/>
            </a:endParaRPr>
          </a:p>
          <a:p>
            <a:pPr algn="just" eaLnBrk="1" hangingPunct="1">
              <a:buClr>
                <a:srgbClr val="215968"/>
              </a:buClr>
              <a:buFont typeface="Wingdings" pitchFamily="2" charset="2"/>
              <a:buChar char="ü"/>
            </a:pPr>
            <a:endParaRPr lang="es-MX" sz="1600" smtClean="0">
              <a:solidFill>
                <a:srgbClr val="0D0D0D"/>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6626" name="1 Título"/>
          <p:cNvSpPr txBox="1">
            <a:spLocks/>
          </p:cNvSpPr>
          <p:nvPr/>
        </p:nvSpPr>
        <p:spPr bwMode="auto">
          <a:xfrm>
            <a:off x="179388" y="274638"/>
            <a:ext cx="8353425"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Condiciones Sociales y Económicas</a:t>
            </a: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26628" name="Picture 2" descr="C:\Users\Yamila\Desktop\fotos presentacion\SAM_3253.JPG"/>
          <p:cNvPicPr>
            <a:picLocks noChangeAspect="1" noChangeArrowheads="1"/>
          </p:cNvPicPr>
          <p:nvPr/>
        </p:nvPicPr>
        <p:blipFill>
          <a:blip r:embed="rId2"/>
          <a:srcRect/>
          <a:stretch>
            <a:fillRect/>
          </a:stretch>
        </p:blipFill>
        <p:spPr bwMode="auto">
          <a:xfrm>
            <a:off x="304800" y="1916113"/>
            <a:ext cx="3840163" cy="2881312"/>
          </a:xfrm>
          <a:prstGeom prst="rect">
            <a:avLst/>
          </a:prstGeom>
          <a:noFill/>
          <a:ln w="9525">
            <a:noFill/>
            <a:miter lim="800000"/>
            <a:headEnd/>
            <a:tailEnd/>
          </a:ln>
        </p:spPr>
      </p:pic>
      <p:pic>
        <p:nvPicPr>
          <p:cNvPr id="26629" name="Picture 3" descr="C:\Users\Yamila\Desktop\fotos presentacion\SAM_3523.JPG"/>
          <p:cNvPicPr>
            <a:picLocks noChangeAspect="1" noChangeArrowheads="1"/>
          </p:cNvPicPr>
          <p:nvPr/>
        </p:nvPicPr>
        <p:blipFill>
          <a:blip r:embed="rId3"/>
          <a:srcRect/>
          <a:stretch>
            <a:fillRect/>
          </a:stretch>
        </p:blipFill>
        <p:spPr bwMode="auto">
          <a:xfrm>
            <a:off x="4702175" y="1916113"/>
            <a:ext cx="3830638" cy="287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7650" name="1 Título"/>
          <p:cNvSpPr txBox="1">
            <a:spLocks/>
          </p:cNvSpPr>
          <p:nvPr/>
        </p:nvSpPr>
        <p:spPr bwMode="auto">
          <a:xfrm>
            <a:off x="261938" y="173038"/>
            <a:ext cx="8281987"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2) Descripción de la Experiencia</a:t>
            </a:r>
          </a:p>
        </p:txBody>
      </p:sp>
      <p:sp>
        <p:nvSpPr>
          <p:cNvPr id="7" name="6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7652" name="1 CuadroTexto"/>
          <p:cNvSpPr txBox="1">
            <a:spLocks noChangeArrowheads="1"/>
          </p:cNvSpPr>
          <p:nvPr/>
        </p:nvSpPr>
        <p:spPr bwMode="auto">
          <a:xfrm>
            <a:off x="261938" y="1406525"/>
            <a:ext cx="8404225" cy="5222875"/>
          </a:xfrm>
          <a:prstGeom prst="rect">
            <a:avLst/>
          </a:prstGeom>
          <a:noFill/>
          <a:ln w="9525">
            <a:noFill/>
            <a:miter lim="800000"/>
            <a:headEnd/>
            <a:tailEnd/>
          </a:ln>
        </p:spPr>
        <p:txBody>
          <a:bodyPr>
            <a:spAutoFit/>
          </a:bodyPr>
          <a:lstStyle/>
          <a:p>
            <a:r>
              <a:rPr lang="es-ES" b="1">
                <a:latin typeface="Arial Narrow" pitchFamily="34" charset="0"/>
              </a:rPr>
              <a:t>El punto de partida para culminar con esta problemática que lleva décadas,  es encaminar acciones a fin de </a:t>
            </a:r>
            <a:r>
              <a:rPr lang="es-ES" b="1">
                <a:solidFill>
                  <a:srgbClr val="215968"/>
                </a:solidFill>
                <a:latin typeface="Arial Narrow" pitchFamily="34" charset="0"/>
              </a:rPr>
              <a:t>LOGRAR EL USO EQUITATIVO DEL RECURSO COMPARTIDO.</a:t>
            </a:r>
          </a:p>
          <a:p>
            <a:r>
              <a:rPr lang="es-ES" b="1">
                <a:latin typeface="Arial Narrow" pitchFamily="34" charset="0"/>
              </a:rPr>
              <a:t> </a:t>
            </a:r>
          </a:p>
          <a:p>
            <a:r>
              <a:rPr lang="es-ES" sz="2000" b="1">
                <a:latin typeface="Arial Narrow" pitchFamily="34" charset="0"/>
              </a:rPr>
              <a:t>Los rasgos básicos en la experiencia se basan en:</a:t>
            </a:r>
          </a:p>
          <a:p>
            <a:r>
              <a:rPr lang="es-ES" b="1" u="sng">
                <a:solidFill>
                  <a:srgbClr val="215968"/>
                </a:solidFill>
                <a:latin typeface="Arial Narrow" pitchFamily="34" charset="0"/>
              </a:rPr>
              <a:t>Usos del Río en forma inconsulta por parte de Mendoza</a:t>
            </a:r>
          </a:p>
          <a:p>
            <a:pPr>
              <a:buClr>
                <a:srgbClr val="215968"/>
              </a:buClr>
              <a:buFont typeface="Wingdings" pitchFamily="2" charset="2"/>
              <a:buChar char="v"/>
            </a:pPr>
            <a:r>
              <a:rPr lang="es-ES" sz="1600">
                <a:latin typeface="Arial Narrow" pitchFamily="34" charset="0"/>
              </a:rPr>
              <a:t>Riego ( Poca eficiencia en el sistema de riego) </a:t>
            </a:r>
          </a:p>
          <a:p>
            <a:pPr>
              <a:buClr>
                <a:srgbClr val="215968"/>
              </a:buClr>
              <a:buFont typeface="Wingdings" pitchFamily="2" charset="2"/>
              <a:buChar char="v"/>
            </a:pPr>
            <a:r>
              <a:rPr lang="es-ES" sz="1600">
                <a:latin typeface="Arial Narrow" pitchFamily="34" charset="0"/>
              </a:rPr>
              <a:t>Regulación (embalsan sin tener en cuenta un Caudal ambiental en toda la Cuenca)</a:t>
            </a:r>
          </a:p>
          <a:p>
            <a:pPr>
              <a:buClr>
                <a:srgbClr val="215968"/>
              </a:buClr>
              <a:buFont typeface="Wingdings" pitchFamily="2" charset="2"/>
              <a:buChar char="v"/>
            </a:pPr>
            <a:r>
              <a:rPr lang="es-ES" sz="1600">
                <a:latin typeface="Arial Narrow" pitchFamily="34" charset="0"/>
              </a:rPr>
              <a:t>Energía (Se realizaron las Obras de los Nihuiles)</a:t>
            </a:r>
          </a:p>
          <a:p>
            <a:pPr>
              <a:buClr>
                <a:srgbClr val="215968"/>
              </a:buClr>
              <a:buFont typeface="Wingdings" pitchFamily="2" charset="2"/>
              <a:buChar char="v"/>
            </a:pPr>
            <a:r>
              <a:rPr lang="es-ES" sz="1600">
                <a:latin typeface="Arial Narrow" pitchFamily="34" charset="0"/>
              </a:rPr>
              <a:t>Turismo (Usos Turísticos y paisajísticos)</a:t>
            </a:r>
          </a:p>
          <a:p>
            <a:endParaRPr lang="es-ES" sz="1600">
              <a:latin typeface="Arial Narrow" pitchFamily="34" charset="0"/>
            </a:endParaRPr>
          </a:p>
          <a:p>
            <a:r>
              <a:rPr lang="es-ES" b="1" u="sng">
                <a:solidFill>
                  <a:srgbClr val="215968"/>
                </a:solidFill>
                <a:latin typeface="Arial Narrow" pitchFamily="34" charset="0"/>
              </a:rPr>
              <a:t>Organismos Públicos y Competencia  </a:t>
            </a:r>
          </a:p>
          <a:p>
            <a:pPr>
              <a:buClr>
                <a:srgbClr val="215968"/>
              </a:buClr>
              <a:buFont typeface="Wingdings" pitchFamily="2" charset="2"/>
              <a:buChar char="v"/>
            </a:pPr>
            <a:r>
              <a:rPr lang="es-ES" sz="1600">
                <a:latin typeface="Arial Narrow" pitchFamily="34" charset="0"/>
              </a:rPr>
              <a:t>Nación (Sanciono Leyes favoreciendo un desarrollo económico contrapuesto, Los Nihuiles-Colonia Butaló)</a:t>
            </a:r>
          </a:p>
          <a:p>
            <a:pPr>
              <a:buClr>
                <a:srgbClr val="215968"/>
              </a:buClr>
              <a:buFont typeface="Wingdings" pitchFamily="2" charset="2"/>
              <a:buChar char="v"/>
            </a:pPr>
            <a:r>
              <a:rPr lang="es-ES" sz="1600">
                <a:latin typeface="Arial Narrow" pitchFamily="34" charset="0"/>
              </a:rPr>
              <a:t>Provincia ( Mendoza al ser Provincia fundacional fue favorecida por intervenciones Nacionales) </a:t>
            </a:r>
          </a:p>
          <a:p>
            <a:pPr>
              <a:buClr>
                <a:srgbClr val="215968"/>
              </a:buClr>
              <a:buFont typeface="Wingdings" pitchFamily="2" charset="2"/>
              <a:buChar char="v"/>
            </a:pPr>
            <a:r>
              <a:rPr lang="es-ES" sz="1600">
                <a:latin typeface="Arial Narrow" pitchFamily="34" charset="0"/>
              </a:rPr>
              <a:t>Territorio (La Pampa recibió el río cortado al constituirse como provincia)</a:t>
            </a:r>
          </a:p>
          <a:p>
            <a:endParaRPr lang="es-ES" sz="1600">
              <a:latin typeface="Arial Narrow" pitchFamily="34" charset="0"/>
            </a:endParaRPr>
          </a:p>
          <a:p>
            <a:r>
              <a:rPr lang="es-ES" b="1" u="sng">
                <a:solidFill>
                  <a:srgbClr val="215968"/>
                </a:solidFill>
                <a:latin typeface="Arial Narrow" pitchFamily="34" charset="0"/>
              </a:rPr>
              <a:t>La actitud de los actores</a:t>
            </a:r>
            <a:endParaRPr lang="es-ES" u="sng">
              <a:solidFill>
                <a:srgbClr val="215968"/>
              </a:solidFill>
              <a:latin typeface="Arial Narrow" pitchFamily="34" charset="0"/>
            </a:endParaRPr>
          </a:p>
          <a:p>
            <a:pPr>
              <a:buClr>
                <a:srgbClr val="215968"/>
              </a:buClr>
              <a:buFont typeface="Wingdings" pitchFamily="2" charset="2"/>
              <a:buChar char="v"/>
            </a:pPr>
            <a:r>
              <a:rPr lang="es-ES" sz="1600">
                <a:latin typeface="Arial Narrow" pitchFamily="34" charset="0"/>
              </a:rPr>
              <a:t>Nación  (financiación de obras)</a:t>
            </a:r>
          </a:p>
          <a:p>
            <a:pPr>
              <a:buClr>
                <a:srgbClr val="215968"/>
              </a:buClr>
              <a:buFont typeface="Wingdings" pitchFamily="2" charset="2"/>
              <a:buChar char="v"/>
            </a:pPr>
            <a:r>
              <a:rPr lang="es-ES" sz="1600">
                <a:latin typeface="Arial Narrow" pitchFamily="34" charset="0"/>
              </a:rPr>
              <a:t>Gobierno de MENDOZA (resistencia del Pueblo Mendocino, Irrigación autónomo del Gobierno)</a:t>
            </a:r>
          </a:p>
          <a:p>
            <a:pPr>
              <a:buClr>
                <a:srgbClr val="215968"/>
              </a:buClr>
              <a:buFont typeface="Wingdings" pitchFamily="2" charset="2"/>
              <a:buChar char="v"/>
            </a:pPr>
            <a:r>
              <a:rPr lang="es-ES" sz="1600">
                <a:latin typeface="Arial Narrow" pitchFamily="34" charset="0"/>
              </a:rPr>
              <a:t>Gobierno de LA PAMPA ( Reclamos en todas las instancias)</a:t>
            </a:r>
          </a:p>
          <a:p>
            <a:pPr>
              <a:buClr>
                <a:srgbClr val="215968"/>
              </a:buClr>
              <a:buFont typeface="Wingdings" pitchFamily="2" charset="2"/>
              <a:buChar char="v"/>
            </a:pPr>
            <a:endParaRPr lang="es-ES" sz="160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8674" name="1 Título"/>
          <p:cNvSpPr txBox="1">
            <a:spLocks/>
          </p:cNvSpPr>
          <p:nvPr/>
        </p:nvSpPr>
        <p:spPr bwMode="auto">
          <a:xfrm>
            <a:off x="250825" y="203200"/>
            <a:ext cx="4537075" cy="704850"/>
          </a:xfrm>
          <a:prstGeom prst="rect">
            <a:avLst/>
          </a:prstGeom>
          <a:noFill/>
          <a:ln w="9525">
            <a:noFill/>
            <a:miter lim="800000"/>
            <a:headEnd/>
            <a:tailEnd/>
          </a:ln>
        </p:spPr>
        <p:txBody>
          <a:bodyPr anchor="ctr"/>
          <a:lstStyle/>
          <a:p>
            <a:r>
              <a:rPr lang="es-MX" sz="4800">
                <a:solidFill>
                  <a:schemeClr val="bg1"/>
                </a:solidFill>
                <a:latin typeface="Arial Narrow" pitchFamily="34" charset="0"/>
              </a:rPr>
              <a:t>3) Propósito</a:t>
            </a:r>
          </a:p>
        </p:txBody>
      </p:sp>
      <p:sp>
        <p:nvSpPr>
          <p:cNvPr id="7" name="6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8" name="2 Marcador de contenido"/>
          <p:cNvSpPr>
            <a:spLocks noGrp="1"/>
          </p:cNvSpPr>
          <p:nvPr>
            <p:ph idx="1"/>
          </p:nvPr>
        </p:nvSpPr>
        <p:spPr>
          <a:xfrm>
            <a:off x="292100" y="1439863"/>
            <a:ext cx="8496300" cy="5302250"/>
          </a:xfrm>
        </p:spPr>
        <p:txBody>
          <a:bodyPr rtlCol="0">
            <a:noAutofit/>
          </a:bodyPr>
          <a:lstStyle/>
          <a:p>
            <a:pPr algn="just" eaLnBrk="1" fontAlgn="auto" hangingPunct="1">
              <a:spcAft>
                <a:spcPts val="0"/>
              </a:spcAft>
              <a:buClr>
                <a:schemeClr val="accent5">
                  <a:lumMod val="50000"/>
                </a:schemeClr>
              </a:buClr>
              <a:buFont typeface="Wingdings" pitchFamily="2" charset="2"/>
              <a:buChar char="ü"/>
              <a:defRPr/>
            </a:pPr>
            <a:endParaRPr lang="es-MX" sz="1600" dirty="0" smtClean="0">
              <a:solidFill>
                <a:schemeClr val="tx1">
                  <a:lumMod val="95000"/>
                  <a:lumOff val="5000"/>
                </a:schemeClr>
              </a:solidFill>
              <a:latin typeface="Arial Narrow" pitchFamily="34" charset="0"/>
            </a:endParaRPr>
          </a:p>
          <a:p>
            <a:pPr algn="just" eaLnBrk="1" fontAlgn="auto" hangingPunct="1">
              <a:spcAft>
                <a:spcPts val="0"/>
              </a:spcAft>
              <a:buClr>
                <a:schemeClr val="accent5">
                  <a:lumMod val="50000"/>
                </a:schemeClr>
              </a:buClr>
              <a:buFont typeface="Wingdings" pitchFamily="2" charset="2"/>
              <a:buChar char="ü"/>
              <a:defRPr/>
            </a:pPr>
            <a:endParaRPr lang="es-MX" sz="1600" dirty="0" smtClean="0">
              <a:solidFill>
                <a:schemeClr val="tx1">
                  <a:lumMod val="95000"/>
                  <a:lumOff val="5000"/>
                </a:schemeClr>
              </a:solidFill>
              <a:latin typeface="Arial Narrow" pitchFamily="34" charset="0"/>
            </a:endParaRPr>
          </a:p>
          <a:p>
            <a:pPr algn="just" eaLnBrk="1" fontAlgn="auto" hangingPunct="1">
              <a:spcAft>
                <a:spcPts val="0"/>
              </a:spcAft>
              <a:buClr>
                <a:schemeClr val="accent5">
                  <a:lumMod val="50000"/>
                </a:schemeClr>
              </a:buClr>
              <a:buFont typeface="Wingdings" pitchFamily="2" charset="2"/>
              <a:buChar char="ü"/>
              <a:defRPr/>
            </a:pPr>
            <a:endParaRPr lang="es-MX" sz="1600" dirty="0" smtClean="0">
              <a:solidFill>
                <a:schemeClr val="tx1">
                  <a:lumMod val="95000"/>
                  <a:lumOff val="5000"/>
                </a:schemeClr>
              </a:solidFill>
              <a:latin typeface="Arial Narrow" pitchFamily="34" charset="0"/>
            </a:endParaRPr>
          </a:p>
          <a:p>
            <a:pPr algn="just" eaLnBrk="1" fontAlgn="auto" hangingPunct="1">
              <a:spcAft>
                <a:spcPts val="0"/>
              </a:spcAft>
              <a:buClr>
                <a:schemeClr val="accent5">
                  <a:lumMod val="50000"/>
                </a:schemeClr>
              </a:buClr>
              <a:buFont typeface="Wingdings" pitchFamily="2" charset="2"/>
              <a:buChar char="ü"/>
              <a:defRPr/>
            </a:pPr>
            <a:endParaRPr lang="es-MX" sz="1600" dirty="0">
              <a:solidFill>
                <a:schemeClr val="tx1">
                  <a:lumMod val="95000"/>
                  <a:lumOff val="5000"/>
                </a:schemeClr>
              </a:solidFill>
              <a:latin typeface="Arial Narrow" pitchFamily="34" charset="0"/>
            </a:endParaRPr>
          </a:p>
        </p:txBody>
      </p:sp>
      <p:sp>
        <p:nvSpPr>
          <p:cNvPr id="9" name="2 Marcador de contenido"/>
          <p:cNvSpPr txBox="1">
            <a:spLocks/>
          </p:cNvSpPr>
          <p:nvPr/>
        </p:nvSpPr>
        <p:spPr>
          <a:xfrm>
            <a:off x="323850" y="1412875"/>
            <a:ext cx="8496300" cy="53006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accent5">
                  <a:lumMod val="50000"/>
                </a:schemeClr>
              </a:buClr>
              <a:buFont typeface="Arial" pitchFamily="34" charset="0"/>
              <a:buNone/>
              <a:defRPr/>
            </a:pPr>
            <a:r>
              <a:rPr lang="es-MX" sz="2800" dirty="0" smtClean="0">
                <a:solidFill>
                  <a:schemeClr val="tx1">
                    <a:lumMod val="95000"/>
                    <a:lumOff val="5000"/>
                  </a:schemeClr>
                </a:solidFill>
                <a:latin typeface="Arial Narrow" pitchFamily="34" charset="0"/>
              </a:rPr>
              <a:t>La falta de articulación política en la resolución de estos conflictos con más de </a:t>
            </a:r>
            <a:r>
              <a:rPr lang="es-MX" sz="2800" dirty="0">
                <a:solidFill>
                  <a:schemeClr val="tx1">
                    <a:lumMod val="95000"/>
                    <a:lumOff val="5000"/>
                  </a:schemeClr>
                </a:solidFill>
                <a:latin typeface="Arial Narrow" pitchFamily="34" charset="0"/>
              </a:rPr>
              <a:t>7</a:t>
            </a:r>
            <a:r>
              <a:rPr lang="es-MX" sz="2800" dirty="0" smtClean="0">
                <a:solidFill>
                  <a:schemeClr val="tx1">
                    <a:lumMod val="95000"/>
                    <a:lumOff val="5000"/>
                  </a:schemeClr>
                </a:solidFill>
                <a:latin typeface="Arial Narrow" pitchFamily="34" charset="0"/>
              </a:rPr>
              <a:t>0 años, lleva a un malestar en la sociedad generando situaciones no deseadas entre provincias hermanas. </a:t>
            </a:r>
          </a:p>
          <a:p>
            <a:pPr algn="just">
              <a:buClr>
                <a:schemeClr val="accent5">
                  <a:lumMod val="50000"/>
                </a:schemeClr>
              </a:buClr>
              <a:buFont typeface="Wingdings" pitchFamily="2" charset="2"/>
              <a:buChar char="ü"/>
              <a:defRPr/>
            </a:pPr>
            <a:endParaRPr lang="es-MX" sz="2800" dirty="0" smtClean="0">
              <a:solidFill>
                <a:schemeClr val="tx1">
                  <a:lumMod val="95000"/>
                  <a:lumOff val="5000"/>
                </a:schemeClr>
              </a:solidFill>
              <a:latin typeface="Arial Narrow" pitchFamily="34" charset="0"/>
            </a:endParaRPr>
          </a:p>
          <a:p>
            <a:pPr algn="just">
              <a:buClr>
                <a:schemeClr val="accent5">
                  <a:lumMod val="50000"/>
                </a:schemeClr>
              </a:buClr>
              <a:buFont typeface="Wingdings" pitchFamily="2" charset="2"/>
              <a:buChar char="ü"/>
              <a:defRPr/>
            </a:pPr>
            <a:endParaRPr lang="es-MX" sz="1600" dirty="0" smtClean="0">
              <a:solidFill>
                <a:schemeClr val="tx1">
                  <a:lumMod val="95000"/>
                  <a:lumOff val="5000"/>
                </a:schemeClr>
              </a:solidFill>
              <a:latin typeface="Arial Narrow" pitchFamily="34" charset="0"/>
            </a:endParaRPr>
          </a:p>
          <a:p>
            <a:pPr algn="just">
              <a:buClr>
                <a:schemeClr val="accent5">
                  <a:lumMod val="50000"/>
                </a:schemeClr>
              </a:buClr>
              <a:buFont typeface="Wingdings" pitchFamily="2" charset="2"/>
              <a:buChar char="ü"/>
              <a:defRPr/>
            </a:pPr>
            <a:endParaRPr lang="es-MX" sz="1600"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9698" name="1 Título"/>
          <p:cNvSpPr txBox="1">
            <a:spLocks/>
          </p:cNvSpPr>
          <p:nvPr/>
        </p:nvSpPr>
        <p:spPr bwMode="auto">
          <a:xfrm>
            <a:off x="323850" y="173038"/>
            <a:ext cx="6624638"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4) Preguntas de Reflexión </a:t>
            </a: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700" name="6 CuadroTexto"/>
          <p:cNvSpPr txBox="1">
            <a:spLocks noChangeArrowheads="1"/>
          </p:cNvSpPr>
          <p:nvPr/>
        </p:nvSpPr>
        <p:spPr bwMode="auto">
          <a:xfrm>
            <a:off x="395288" y="1557338"/>
            <a:ext cx="8280400" cy="2647950"/>
          </a:xfrm>
          <a:prstGeom prst="rect">
            <a:avLst/>
          </a:prstGeom>
          <a:noFill/>
          <a:ln w="9525">
            <a:noFill/>
            <a:miter lim="800000"/>
            <a:headEnd/>
            <a:tailEnd/>
          </a:ln>
        </p:spPr>
        <p:txBody>
          <a:bodyPr>
            <a:spAutoFit/>
          </a:bodyPr>
          <a:lstStyle/>
          <a:p>
            <a:pPr marL="342900" indent="-342900" algn="just">
              <a:buClr>
                <a:srgbClr val="1F6595"/>
              </a:buClr>
              <a:buFont typeface="Wingdings" pitchFamily="2" charset="2"/>
              <a:buChar char="§"/>
            </a:pPr>
            <a:r>
              <a:rPr lang="es-ES" sz="2400">
                <a:latin typeface="Arial Narrow" pitchFamily="34" charset="0"/>
              </a:rPr>
              <a:t>¿Por qué perdura el conflicto?</a:t>
            </a:r>
          </a:p>
          <a:p>
            <a:pPr marL="342900" indent="-342900" algn="just">
              <a:buClr>
                <a:srgbClr val="1F6595"/>
              </a:buClr>
              <a:buFont typeface="Wingdings" pitchFamily="2" charset="2"/>
              <a:buChar char="§"/>
            </a:pPr>
            <a:r>
              <a:rPr lang="es-ES" sz="2400">
                <a:latin typeface="Arial Narrow" pitchFamily="34" charset="0"/>
              </a:rPr>
              <a:t>¿Por qué no se puede llegar a un acuerdo?</a:t>
            </a:r>
          </a:p>
          <a:p>
            <a:pPr marL="342900" indent="-342900" algn="just">
              <a:buClr>
                <a:srgbClr val="1F6595"/>
              </a:buClr>
              <a:buFont typeface="Wingdings" pitchFamily="2" charset="2"/>
              <a:buChar char="§"/>
            </a:pPr>
            <a:r>
              <a:rPr lang="es-ES" sz="2400">
                <a:latin typeface="Arial Narrow" pitchFamily="34" charset="0"/>
              </a:rPr>
              <a:t>¿Qué generó llevar a los organismos públicos a favorecer una región en deterioro de otra?</a:t>
            </a:r>
          </a:p>
          <a:p>
            <a:pPr marL="342900" indent="-342900" algn="just">
              <a:buClr>
                <a:srgbClr val="1F6595"/>
              </a:buClr>
              <a:buFont typeface="Wingdings" pitchFamily="2" charset="2"/>
              <a:buChar char="§"/>
            </a:pPr>
            <a:r>
              <a:rPr lang="es-ES" sz="2400">
                <a:latin typeface="Arial Narrow" pitchFamily="34" charset="0"/>
              </a:rPr>
              <a:t>¿Qué generó llevar una obra de infraestructura a no considerar  el impacto ambiental ?</a:t>
            </a:r>
          </a:p>
          <a:p>
            <a:pPr marL="342900" indent="-342900" algn="just"/>
            <a:endParaRPr lang="es-ES" sz="240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1 Grupo"/>
          <p:cNvGrpSpPr>
            <a:grpSpLocks/>
          </p:cNvGrpSpPr>
          <p:nvPr/>
        </p:nvGrpSpPr>
        <p:grpSpPr bwMode="auto">
          <a:xfrm>
            <a:off x="0" y="0"/>
            <a:ext cx="9144000" cy="1196975"/>
            <a:chOff x="0" y="0"/>
            <a:chExt cx="9144000" cy="1196752"/>
          </a:xfrm>
        </p:grpSpPr>
        <p:sp>
          <p:nvSpPr>
            <p:cNvPr id="4" name="3 Rectángulo"/>
            <p:cNvSpPr/>
            <p:nvPr/>
          </p:nvSpPr>
          <p:spPr>
            <a:xfrm>
              <a:off x="0" y="0"/>
              <a:ext cx="9144000" cy="10523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30724" name="1 Título"/>
            <p:cNvSpPr txBox="1">
              <a:spLocks/>
            </p:cNvSpPr>
            <p:nvPr/>
          </p:nvSpPr>
          <p:spPr bwMode="auto">
            <a:xfrm>
              <a:off x="179512" y="202630"/>
              <a:ext cx="8316416" cy="706090"/>
            </a:xfrm>
            <a:prstGeom prst="rect">
              <a:avLst/>
            </a:prstGeom>
            <a:noFill/>
            <a:ln w="9525">
              <a:noFill/>
              <a:miter lim="800000"/>
              <a:headEnd/>
              <a:tailEnd/>
            </a:ln>
          </p:spPr>
          <p:txBody>
            <a:bodyPr anchor="ctr"/>
            <a:lstStyle/>
            <a:p>
              <a:r>
                <a:rPr lang="es-MX" sz="4800">
                  <a:solidFill>
                    <a:schemeClr val="bg1"/>
                  </a:solidFill>
                  <a:latin typeface="Arial Narrow" pitchFamily="34" charset="0"/>
                </a:rPr>
                <a:t>5) Análisis Causal</a:t>
              </a:r>
            </a:p>
          </p:txBody>
        </p:sp>
        <p:sp>
          <p:nvSpPr>
            <p:cNvPr id="6" name="5 Rectángulo"/>
            <p:cNvSpPr/>
            <p:nvPr/>
          </p:nvSpPr>
          <p:spPr>
            <a:xfrm>
              <a:off x="0" y="1052317"/>
              <a:ext cx="9144000" cy="1444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30722" name="6 CuadroTexto"/>
          <p:cNvSpPr txBox="1">
            <a:spLocks noChangeArrowheads="1"/>
          </p:cNvSpPr>
          <p:nvPr/>
        </p:nvSpPr>
        <p:spPr bwMode="auto">
          <a:xfrm>
            <a:off x="431800" y="1484313"/>
            <a:ext cx="8280400" cy="4473575"/>
          </a:xfrm>
          <a:prstGeom prst="rect">
            <a:avLst/>
          </a:prstGeom>
          <a:noFill/>
          <a:ln w="9525">
            <a:noFill/>
            <a:miter lim="800000"/>
            <a:headEnd/>
            <a:tailEnd/>
          </a:ln>
        </p:spPr>
        <p:txBody>
          <a:bodyPr>
            <a:spAutoFit/>
          </a:bodyPr>
          <a:lstStyle/>
          <a:p>
            <a:pPr algn="just"/>
            <a:r>
              <a:rPr lang="es-ES" sz="2400">
                <a:latin typeface="Arial Narrow" pitchFamily="34" charset="0"/>
              </a:rPr>
              <a:t>La problemática está dada por los </a:t>
            </a:r>
            <a:r>
              <a:rPr lang="es-ES" sz="2400" b="1">
                <a:latin typeface="Arial Narrow" pitchFamily="34" charset="0"/>
              </a:rPr>
              <a:t>usos</a:t>
            </a:r>
            <a:r>
              <a:rPr lang="es-ES" sz="2400">
                <a:latin typeface="Arial Narrow" pitchFamily="34" charset="0"/>
              </a:rPr>
              <a:t>, tales como </a:t>
            </a:r>
            <a:r>
              <a:rPr lang="es-ES" sz="2400" b="1">
                <a:latin typeface="Arial Narrow" pitchFamily="34" charset="0"/>
              </a:rPr>
              <a:t>el riego, el embalse, la energía y el turismo</a:t>
            </a:r>
            <a:r>
              <a:rPr lang="es-ES" sz="2400">
                <a:latin typeface="Arial Narrow" pitchFamily="34" charset="0"/>
              </a:rPr>
              <a:t>, sin criterio de sustentabilidad ambiental.</a:t>
            </a:r>
          </a:p>
          <a:p>
            <a:pPr algn="just"/>
            <a:r>
              <a:rPr lang="es-ES" sz="2400">
                <a:latin typeface="Arial Narrow" pitchFamily="34" charset="0"/>
              </a:rPr>
              <a:t> </a:t>
            </a:r>
          </a:p>
          <a:p>
            <a:pPr algn="just"/>
            <a:r>
              <a:rPr lang="es-ES" sz="2400" b="1">
                <a:solidFill>
                  <a:srgbClr val="215968"/>
                </a:solidFill>
                <a:latin typeface="Arial Narrow" pitchFamily="34" charset="0"/>
              </a:rPr>
              <a:t>LOS PRINCIPALES RESULTADOS OBTENIDOS A RAIZ DE LA PROBLEMÁTICA SON:</a:t>
            </a:r>
          </a:p>
          <a:p>
            <a:pPr algn="just"/>
            <a:endParaRPr lang="es-ES" sz="2400">
              <a:latin typeface="Arial Narrow" pitchFamily="34" charset="0"/>
            </a:endParaRPr>
          </a:p>
          <a:p>
            <a:pPr algn="just">
              <a:buClr>
                <a:srgbClr val="215968"/>
              </a:buClr>
              <a:buFont typeface="Wingdings" pitchFamily="2" charset="2"/>
              <a:buChar char="v"/>
            </a:pPr>
            <a:r>
              <a:rPr lang="es-ES" sz="2400" b="1">
                <a:solidFill>
                  <a:srgbClr val="215968"/>
                </a:solidFill>
                <a:latin typeface="Arial Narrow" pitchFamily="34" charset="0"/>
              </a:rPr>
              <a:t>MENDOZA</a:t>
            </a:r>
            <a:r>
              <a:rPr lang="es-ES" sz="2400">
                <a:latin typeface="Arial Narrow" pitchFamily="34" charset="0"/>
              </a:rPr>
              <a:t> ha obtenido un mayor desarrollo económico.</a:t>
            </a:r>
          </a:p>
          <a:p>
            <a:pPr algn="just">
              <a:buClr>
                <a:srgbClr val="215968"/>
              </a:buClr>
              <a:buFont typeface="Wingdings" pitchFamily="2" charset="2"/>
              <a:buChar char="v"/>
            </a:pPr>
            <a:endParaRPr lang="es-ES" sz="2400">
              <a:latin typeface="Arial Narrow" pitchFamily="34" charset="0"/>
            </a:endParaRPr>
          </a:p>
          <a:p>
            <a:pPr algn="just">
              <a:buClr>
                <a:srgbClr val="215968"/>
              </a:buClr>
              <a:buFont typeface="Wingdings" pitchFamily="2" charset="2"/>
              <a:buChar char="v"/>
            </a:pPr>
            <a:r>
              <a:rPr lang="es-ES" sz="2400" b="1">
                <a:solidFill>
                  <a:srgbClr val="215968"/>
                </a:solidFill>
                <a:latin typeface="Arial Narrow" pitchFamily="34" charset="0"/>
              </a:rPr>
              <a:t>LA PAMPA</a:t>
            </a:r>
            <a:r>
              <a:rPr lang="es-ES" sz="2400">
                <a:solidFill>
                  <a:srgbClr val="215968"/>
                </a:solidFill>
                <a:latin typeface="Arial Narrow" pitchFamily="34" charset="0"/>
              </a:rPr>
              <a:t> </a:t>
            </a:r>
            <a:r>
              <a:rPr lang="es-ES" sz="2400">
                <a:latin typeface="Arial Narrow" pitchFamily="34" charset="0"/>
              </a:rPr>
              <a:t>Se ha verificado un mayor éxodo, desertificación, un deterioro ambiental severo del territorio, con pérdida de la potencialidad productiva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31746" name="1 Título"/>
          <p:cNvSpPr txBox="1">
            <a:spLocks/>
          </p:cNvSpPr>
          <p:nvPr/>
        </p:nvSpPr>
        <p:spPr bwMode="auto">
          <a:xfrm>
            <a:off x="323850" y="173038"/>
            <a:ext cx="6119813"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6) Conclusiones</a:t>
            </a: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1748" name="2 Marcador de contenido"/>
          <p:cNvSpPr txBox="1">
            <a:spLocks/>
          </p:cNvSpPr>
          <p:nvPr/>
        </p:nvSpPr>
        <p:spPr bwMode="auto">
          <a:xfrm>
            <a:off x="323850" y="1412875"/>
            <a:ext cx="8496300" cy="5300663"/>
          </a:xfrm>
          <a:prstGeom prst="rect">
            <a:avLst/>
          </a:prstGeom>
          <a:noFill/>
          <a:ln w="9525">
            <a:noFill/>
            <a:miter lim="800000"/>
            <a:headEnd/>
            <a:tailEnd/>
          </a:ln>
        </p:spPr>
        <p:txBody>
          <a:bodyPr/>
          <a:lstStyle/>
          <a:p>
            <a:pPr marL="342900" indent="-342900" algn="just">
              <a:spcBef>
                <a:spcPct val="20000"/>
              </a:spcBef>
              <a:buClr>
                <a:srgbClr val="1F6595"/>
              </a:buClr>
              <a:buFont typeface="Arial" charset="0"/>
              <a:buChar char="•"/>
            </a:pPr>
            <a:r>
              <a:rPr lang="es-MX" sz="2000">
                <a:solidFill>
                  <a:srgbClr val="0D0D0D"/>
                </a:solidFill>
                <a:latin typeface="Arial Narrow" pitchFamily="34" charset="0"/>
              </a:rPr>
              <a:t>El aprovechamiento del agua en un curso inter jurisdiccional debe ser tomado como una unidad ambiental debido a su dinámica, por lo tanto sus condóminos deben consensuar y llegar un acuerdo equitativo basándose en las normas internacionales, nacionales y provinciales para hacer un uso racional no solo en déficit sino en época de excedentes hídricos.</a:t>
            </a:r>
          </a:p>
          <a:p>
            <a:pPr marL="342900" indent="-342900" algn="just">
              <a:spcBef>
                <a:spcPct val="20000"/>
              </a:spcBef>
              <a:buClr>
                <a:srgbClr val="215968"/>
              </a:buClr>
              <a:buFont typeface="Arial" charset="0"/>
              <a:buChar char="•"/>
            </a:pPr>
            <a:r>
              <a:rPr lang="es-MX" sz="2000">
                <a:solidFill>
                  <a:srgbClr val="0D0D0D"/>
                </a:solidFill>
                <a:latin typeface="Arial Narrow" pitchFamily="34" charset="0"/>
              </a:rPr>
              <a:t>Los organismos públicos deben promover y articular políticas claras para hacer un uso compartido de aguas en un río inter jurisdiccional.</a:t>
            </a:r>
          </a:p>
          <a:p>
            <a:pPr marL="342900" indent="-342900" algn="just">
              <a:spcBef>
                <a:spcPct val="20000"/>
              </a:spcBef>
              <a:buClr>
                <a:srgbClr val="215968"/>
              </a:buClr>
              <a:buFont typeface="Arial" charset="0"/>
              <a:buChar char="•"/>
            </a:pPr>
            <a:r>
              <a:rPr lang="es-MX" sz="2000">
                <a:solidFill>
                  <a:srgbClr val="0D0D0D"/>
                </a:solidFill>
                <a:latin typeface="Arial Narrow" pitchFamily="34" charset="0"/>
              </a:rPr>
              <a:t>El caso demuestra la ausencia de políticas de desarrollo integrado que conllevan a la desigualdad de regiones generando graves daños no solo ambientales sino económicas y sociales.</a:t>
            </a:r>
          </a:p>
          <a:p>
            <a:pPr marL="342900" indent="-342900" algn="just">
              <a:spcBef>
                <a:spcPct val="20000"/>
              </a:spcBef>
              <a:buClr>
                <a:srgbClr val="215968"/>
              </a:buClr>
              <a:buFont typeface="Arial" charset="0"/>
              <a:buChar char="•"/>
            </a:pPr>
            <a:r>
              <a:rPr lang="es-MX" sz="2000">
                <a:solidFill>
                  <a:srgbClr val="0D0D0D"/>
                </a:solidFill>
                <a:latin typeface="Arial Narrow" pitchFamily="34" charset="0"/>
              </a:rPr>
              <a:t>La falta de coordinación de los organismos públicos para resolver este caso llevo al accionar de la máxima investidura del país para destrabar el conflicto que lleva mas de 70 años y perdura hasta hoy en día.</a:t>
            </a:r>
          </a:p>
          <a:p>
            <a:pPr marL="342900" indent="-342900" algn="just">
              <a:spcBef>
                <a:spcPct val="20000"/>
              </a:spcBef>
              <a:buClr>
                <a:srgbClr val="215968"/>
              </a:buClr>
              <a:buFont typeface="Arial" charset="0"/>
              <a:buNone/>
            </a:pPr>
            <a:endParaRPr lang="es-MX" sz="1600">
              <a:solidFill>
                <a:srgbClr val="0D0D0D"/>
              </a:solidFill>
              <a:latin typeface="Arial Narrow" pitchFamily="34" charset="0"/>
            </a:endParaRPr>
          </a:p>
          <a:p>
            <a:pPr marL="342900" indent="-342900" algn="just">
              <a:spcBef>
                <a:spcPct val="20000"/>
              </a:spcBef>
              <a:buClr>
                <a:srgbClr val="215968"/>
              </a:buClr>
              <a:buFont typeface="Arial" charset="0"/>
              <a:buNone/>
            </a:pPr>
            <a:endParaRPr lang="es-MX" sz="1600">
              <a:solidFill>
                <a:srgbClr val="0D0D0D"/>
              </a:solidFill>
              <a:latin typeface="Arial Narrow" pitchFamily="34" charset="0"/>
            </a:endParaRPr>
          </a:p>
          <a:p>
            <a:pPr marL="342900" indent="-342900" algn="just">
              <a:spcBef>
                <a:spcPct val="20000"/>
              </a:spcBef>
              <a:buClr>
                <a:srgbClr val="215968"/>
              </a:buClr>
              <a:buFont typeface="Wingdings" pitchFamily="2" charset="2"/>
              <a:buChar char="ü"/>
            </a:pPr>
            <a:endParaRPr lang="es-MX" sz="1600">
              <a:solidFill>
                <a:srgbClr val="0D0D0D"/>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6084888" y="5578475"/>
            <a:ext cx="2506662" cy="696913"/>
          </a:xfrm>
          <a:prstGeom prst="rect">
            <a:avLst/>
          </a:prstGeom>
          <a:noFill/>
          <a:ln w="9525">
            <a:noFill/>
            <a:miter lim="800000"/>
            <a:headEnd/>
            <a:tailEnd/>
          </a:ln>
        </p:spPr>
      </p:pic>
      <p:pic>
        <p:nvPicPr>
          <p:cNvPr id="32770" name="Picture 3"/>
          <p:cNvPicPr>
            <a:picLocks noChangeAspect="1" noChangeArrowheads="1"/>
          </p:cNvPicPr>
          <p:nvPr/>
        </p:nvPicPr>
        <p:blipFill>
          <a:blip r:embed="rId3"/>
          <a:srcRect/>
          <a:stretch>
            <a:fillRect/>
          </a:stretch>
        </p:blipFill>
        <p:spPr bwMode="auto">
          <a:xfrm>
            <a:off x="611188" y="5578475"/>
            <a:ext cx="2528887" cy="698500"/>
          </a:xfrm>
          <a:prstGeom prst="rect">
            <a:avLst/>
          </a:prstGeom>
          <a:noFill/>
          <a:ln w="9525">
            <a:noFill/>
            <a:miter lim="800000"/>
            <a:headEnd/>
            <a:tailEnd/>
          </a:ln>
        </p:spPr>
      </p:pic>
      <p:sp>
        <p:nvSpPr>
          <p:cNvPr id="6" name="5 Rectángulo"/>
          <p:cNvSpPr/>
          <p:nvPr/>
        </p:nvSpPr>
        <p:spPr>
          <a:xfrm>
            <a:off x="0" y="0"/>
            <a:ext cx="9144000" cy="50133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7" name="6 Rectángulo"/>
          <p:cNvSpPr/>
          <p:nvPr/>
        </p:nvSpPr>
        <p:spPr>
          <a:xfrm>
            <a:off x="0" y="4652963"/>
            <a:ext cx="9144000" cy="5048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 name="2 CuadroTexto"/>
          <p:cNvSpPr txBox="1"/>
          <p:nvPr/>
        </p:nvSpPr>
        <p:spPr>
          <a:xfrm>
            <a:off x="179388" y="4762500"/>
            <a:ext cx="2463800" cy="304800"/>
          </a:xfrm>
          <a:prstGeom prst="rect">
            <a:avLst/>
          </a:prstGeom>
          <a:noFill/>
        </p:spPr>
        <p:txBody>
          <a:bodyPr wrap="none">
            <a:spAutoFit/>
          </a:bodyPr>
          <a:lstStyle/>
          <a:p>
            <a:pPr>
              <a:defRPr/>
            </a:pPr>
            <a:r>
              <a:rPr lang="es-ES" sz="1400" b="1" dirty="0">
                <a:solidFill>
                  <a:schemeClr val="tx1">
                    <a:lumMod val="95000"/>
                    <a:lumOff val="5000"/>
                  </a:schemeClr>
                </a:solidFill>
                <a:latin typeface="Arial Narrow" pitchFamily="34" charset="0"/>
              </a:rPr>
              <a:t>www.lapampa.gov.ar/rechidricos</a:t>
            </a:r>
          </a:p>
        </p:txBody>
      </p:sp>
      <p:sp>
        <p:nvSpPr>
          <p:cNvPr id="8" name="7 CuadroTexto"/>
          <p:cNvSpPr txBox="1"/>
          <p:nvPr/>
        </p:nvSpPr>
        <p:spPr>
          <a:xfrm>
            <a:off x="6481763" y="4776788"/>
            <a:ext cx="2460625" cy="304800"/>
          </a:xfrm>
          <a:prstGeom prst="rect">
            <a:avLst/>
          </a:prstGeom>
          <a:noFill/>
        </p:spPr>
        <p:txBody>
          <a:bodyPr wrap="none">
            <a:spAutoFit/>
          </a:bodyPr>
          <a:lstStyle/>
          <a:p>
            <a:pPr>
              <a:defRPr/>
            </a:pPr>
            <a:r>
              <a:rPr lang="es-ES" sz="1400" b="1" dirty="0">
                <a:solidFill>
                  <a:schemeClr val="tx1">
                    <a:lumMod val="95000"/>
                    <a:lumOff val="5000"/>
                  </a:schemeClr>
                </a:solidFill>
                <a:latin typeface="Arial Narrow" pitchFamily="34" charset="0"/>
              </a:rPr>
              <a:t>cuencashidricas@cpenet.com.ar</a:t>
            </a:r>
          </a:p>
        </p:txBody>
      </p:sp>
      <p:sp>
        <p:nvSpPr>
          <p:cNvPr id="9" name="8 CuadroTexto"/>
          <p:cNvSpPr txBox="1"/>
          <p:nvPr/>
        </p:nvSpPr>
        <p:spPr>
          <a:xfrm>
            <a:off x="520700" y="4149725"/>
            <a:ext cx="7983538" cy="396875"/>
          </a:xfrm>
          <a:prstGeom prst="rect">
            <a:avLst/>
          </a:prstGeom>
          <a:noFill/>
        </p:spPr>
        <p:txBody>
          <a:bodyPr wrap="none">
            <a:spAutoFit/>
          </a:bodyPr>
          <a:lstStyle/>
          <a:p>
            <a:pPr algn="ctr">
              <a:defRPr/>
            </a:pPr>
            <a:r>
              <a:rPr lang="es-ES" sz="2000" b="1" dirty="0">
                <a:solidFill>
                  <a:schemeClr val="bg1"/>
                </a:solidFill>
                <a:effectLst>
                  <a:outerShdw blurRad="38100" dist="38100" dir="2700000" algn="tl">
                    <a:srgbClr val="000000">
                      <a:alpha val="43137"/>
                    </a:srgbClr>
                  </a:outerShdw>
                </a:effectLst>
                <a:latin typeface="Arial Narrow" pitchFamily="34" charset="0"/>
              </a:rPr>
              <a:t>Ing. Néstor Lastiri  -  Secretario de Recursos Hídricos  - Provincia de La Pampa</a:t>
            </a:r>
          </a:p>
        </p:txBody>
      </p:sp>
      <p:pic>
        <p:nvPicPr>
          <p:cNvPr id="32776" name="Picture 9" descr="EL ARROYO DE LA BARDA SECO"/>
          <p:cNvPicPr>
            <a:picLocks noChangeAspect="1" noChangeArrowheads="1"/>
          </p:cNvPicPr>
          <p:nvPr/>
        </p:nvPicPr>
        <p:blipFill>
          <a:blip r:embed="rId4"/>
          <a:srcRect/>
          <a:stretch>
            <a:fillRect/>
          </a:stretch>
        </p:blipFill>
        <p:spPr bwMode="auto">
          <a:xfrm>
            <a:off x="250825" y="260350"/>
            <a:ext cx="8569325" cy="3816350"/>
          </a:xfrm>
          <a:prstGeom prst="rect">
            <a:avLst/>
          </a:prstGeom>
          <a:noFill/>
          <a:ln w="57150" cmpd="thinThick">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Marcador de contenido"/>
          <p:cNvSpPr>
            <a:spLocks noGrp="1"/>
          </p:cNvSpPr>
          <p:nvPr>
            <p:ph idx="1"/>
          </p:nvPr>
        </p:nvSpPr>
        <p:spPr>
          <a:xfrm>
            <a:off x="250825" y="1484313"/>
            <a:ext cx="8569325" cy="5040312"/>
          </a:xfrm>
        </p:spPr>
        <p:txBody>
          <a:bodyPr/>
          <a:lstStyle/>
          <a:p>
            <a:pPr marL="501650" indent="-457200" algn="just" eaLnBrk="1" hangingPunct="1">
              <a:buClr>
                <a:srgbClr val="215968"/>
              </a:buClr>
              <a:buFont typeface="Wingdings" pitchFamily="2" charset="2"/>
              <a:buChar char="v"/>
            </a:pPr>
            <a:r>
              <a:rPr lang="es-ES" sz="2800" smtClean="0">
                <a:solidFill>
                  <a:srgbClr val="0D0D0D"/>
                </a:solidFill>
                <a:latin typeface="Arial Narrow" pitchFamily="34" charset="0"/>
              </a:rPr>
              <a:t>La cuenca del </a:t>
            </a:r>
            <a:r>
              <a:rPr lang="es-ES" sz="2800" b="1" smtClean="0">
                <a:solidFill>
                  <a:srgbClr val="0D0D0D"/>
                </a:solidFill>
                <a:latin typeface="Arial Narrow" pitchFamily="34" charset="0"/>
              </a:rPr>
              <a:t>Desaguadero-Salado-Chadileuvú-Curacó-Colorado</a:t>
            </a:r>
            <a:r>
              <a:rPr lang="es-ES" sz="2800" smtClean="0">
                <a:solidFill>
                  <a:srgbClr val="0D0D0D"/>
                </a:solidFill>
                <a:latin typeface="Arial Narrow" pitchFamily="34" charset="0"/>
              </a:rPr>
              <a:t> se extiende en longitud aproximadamente 1.200 Km, y sirve de drenaje a una vasta superficie de 248.000 km2, distribuidos entre siete provincias,</a:t>
            </a:r>
            <a:r>
              <a:rPr lang="es-ES" sz="2800" b="1" smtClean="0">
                <a:solidFill>
                  <a:srgbClr val="0D0D0D"/>
                </a:solidFill>
                <a:latin typeface="Arial Narrow" pitchFamily="34" charset="0"/>
              </a:rPr>
              <a:t> La Rioja, San Juan, Mendoza, San Luis, La Pampa, Río Negro, Buenos Aires.</a:t>
            </a:r>
          </a:p>
          <a:p>
            <a:pPr marL="501650" indent="-457200" algn="just" eaLnBrk="1" hangingPunct="1">
              <a:buClr>
                <a:srgbClr val="215968"/>
              </a:buClr>
              <a:buFont typeface="Wingdings" pitchFamily="2" charset="2"/>
              <a:buChar char="v"/>
            </a:pPr>
            <a:r>
              <a:rPr lang="es-ES" sz="2800" smtClean="0">
                <a:solidFill>
                  <a:srgbClr val="0D0D0D"/>
                </a:solidFill>
                <a:latin typeface="Arial Narrow" pitchFamily="34" charset="0"/>
              </a:rPr>
              <a:t>Uno de sus afluentes es el </a:t>
            </a:r>
            <a:r>
              <a:rPr lang="es-ES" sz="2800" b="1" smtClean="0">
                <a:solidFill>
                  <a:srgbClr val="0D0D0D"/>
                </a:solidFill>
                <a:latin typeface="Arial Narrow" pitchFamily="34" charset="0"/>
              </a:rPr>
              <a:t>Río Atuel</a:t>
            </a:r>
            <a:r>
              <a:rPr lang="es-ES" sz="2800" smtClean="0">
                <a:solidFill>
                  <a:srgbClr val="0D0D0D"/>
                </a:solidFill>
                <a:latin typeface="Arial Narrow" pitchFamily="34" charset="0"/>
              </a:rPr>
              <a:t>, que nace en los Andes, recorre la región sur de Mendoza y confluye con el Salado-Chadileuvú en el noroeste de La Pampa, conformando </a:t>
            </a:r>
            <a:r>
              <a:rPr lang="es-ES" sz="2800" b="1" smtClean="0">
                <a:solidFill>
                  <a:srgbClr val="0D0D0D"/>
                </a:solidFill>
                <a:latin typeface="Arial Narrow" pitchFamily="34" charset="0"/>
              </a:rPr>
              <a:t>la Sub Cuenca del Atuel, </a:t>
            </a:r>
            <a:r>
              <a:rPr lang="es-ES" sz="2800" smtClean="0">
                <a:solidFill>
                  <a:srgbClr val="0D0D0D"/>
                </a:solidFill>
                <a:latin typeface="Arial Narrow" pitchFamily="34" charset="0"/>
              </a:rPr>
              <a:t>compartida entre las Provincias de La Pampa y Mendoza.</a:t>
            </a:r>
            <a:r>
              <a:rPr lang="es-ES" sz="2800" b="1" smtClean="0">
                <a:solidFill>
                  <a:srgbClr val="0D0D0D"/>
                </a:solidFill>
                <a:latin typeface="Arial Narrow" pitchFamily="34" charset="0"/>
              </a:rPr>
              <a:t> </a:t>
            </a:r>
          </a:p>
        </p:txBody>
      </p:sp>
      <p:sp>
        <p:nvSpPr>
          <p:cNvPr id="5" name="4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 name="1 Título"/>
          <p:cNvSpPr>
            <a:spLocks noGrp="1"/>
          </p:cNvSpPr>
          <p:nvPr>
            <p:ph type="title"/>
          </p:nvPr>
        </p:nvSpPr>
        <p:spPr>
          <a:xfrm>
            <a:off x="250825" y="203200"/>
            <a:ext cx="4176713" cy="704850"/>
          </a:xfrm>
        </p:spPr>
        <p:txBody>
          <a:bodyPr rtlCol="0">
            <a:noAutofit/>
          </a:bodyPr>
          <a:lstStyle/>
          <a:p>
            <a:pPr algn="l" eaLnBrk="1" fontAlgn="auto" hangingPunct="1">
              <a:spcAft>
                <a:spcPts val="0"/>
              </a:spcAft>
              <a:defRPr/>
            </a:pPr>
            <a:r>
              <a:rPr lang="es-MX" sz="4800" dirty="0" smtClean="0">
                <a:solidFill>
                  <a:schemeClr val="bg1"/>
                </a:solidFill>
                <a:effectLst>
                  <a:outerShdw blurRad="38100" dist="38100" dir="2700000" algn="tl">
                    <a:srgbClr val="000000">
                      <a:alpha val="43137"/>
                    </a:srgbClr>
                  </a:outerShdw>
                </a:effectLst>
                <a:latin typeface="Arial Narrow" pitchFamily="34" charset="0"/>
              </a:rPr>
              <a:t>1) Antecedentes</a:t>
            </a:r>
            <a:endParaRPr lang="es-MX" sz="4800" dirty="0">
              <a:solidFill>
                <a:schemeClr val="bg1"/>
              </a:solidFill>
              <a:effectLst>
                <a:outerShdw blurRad="38100" dist="38100" dir="2700000" algn="tl">
                  <a:srgbClr val="000000">
                    <a:alpha val="43137"/>
                  </a:srgbClr>
                </a:outerShdw>
              </a:effectLst>
              <a:latin typeface="Arial Narrow" pitchFamily="34" charset="0"/>
            </a:endParaRP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5"/>
          <p:cNvPicPr>
            <a:picLocks noChangeAspect="1" noChangeArrowheads="1"/>
          </p:cNvPicPr>
          <p:nvPr/>
        </p:nvPicPr>
        <p:blipFill>
          <a:blip r:embed="rId3"/>
          <a:srcRect/>
          <a:stretch>
            <a:fillRect/>
          </a:stretch>
        </p:blipFill>
        <p:spPr bwMode="auto">
          <a:xfrm>
            <a:off x="2195513" y="3416300"/>
            <a:ext cx="2952750" cy="963613"/>
          </a:xfrm>
          <a:prstGeom prst="rect">
            <a:avLst/>
          </a:prstGeom>
          <a:noFill/>
          <a:ln w="9525">
            <a:noFill/>
            <a:miter lim="800000"/>
            <a:headEnd/>
            <a:tailEnd/>
          </a:ln>
        </p:spPr>
      </p:pic>
      <p:graphicFrame>
        <p:nvGraphicFramePr>
          <p:cNvPr id="1055" name="Object 31"/>
          <p:cNvGraphicFramePr>
            <a:graphicFrameLocks noChangeAspect="1"/>
          </p:cNvGraphicFramePr>
          <p:nvPr/>
        </p:nvGraphicFramePr>
        <p:xfrm>
          <a:off x="395288" y="1341438"/>
          <a:ext cx="2509837" cy="5256212"/>
        </p:xfrm>
        <a:graphic>
          <a:graphicData uri="http://schemas.openxmlformats.org/presentationml/2006/ole">
            <p:oleObj spid="_x0000_s1055" name="CorelDRAW" r:id="rId4" imgW="3876120" imgH="8136360" progId="">
              <p:embed/>
            </p:oleObj>
          </a:graphicData>
        </a:graphic>
      </p:graphicFrame>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5" name="4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 name="1 Título"/>
          <p:cNvSpPr>
            <a:spLocks noGrp="1"/>
          </p:cNvSpPr>
          <p:nvPr>
            <p:ph type="title"/>
          </p:nvPr>
        </p:nvSpPr>
        <p:spPr>
          <a:xfrm>
            <a:off x="250825" y="173038"/>
            <a:ext cx="7345363" cy="706437"/>
          </a:xfrm>
        </p:spPr>
        <p:txBody>
          <a:bodyPr rtlCol="0">
            <a:noAutofit/>
          </a:bodyPr>
          <a:lstStyle/>
          <a:p>
            <a:pPr algn="l" eaLnBrk="1" fontAlgn="auto" hangingPunct="1">
              <a:spcAft>
                <a:spcPts val="0"/>
              </a:spcAft>
              <a:defRPr/>
            </a:pPr>
            <a:r>
              <a:rPr lang="es-MX" sz="4800" dirty="0" smtClean="0">
                <a:solidFill>
                  <a:schemeClr val="bg1"/>
                </a:solidFill>
                <a:effectLst>
                  <a:outerShdw blurRad="38100" dist="38100" dir="2700000" algn="tl">
                    <a:srgbClr val="000000">
                      <a:alpha val="43137"/>
                    </a:srgbClr>
                  </a:outerShdw>
                </a:effectLst>
                <a:latin typeface="Arial Narrow" pitchFamily="34" charset="0"/>
              </a:rPr>
              <a:t>Cuencas Hídricas de Argentina</a:t>
            </a:r>
            <a:endParaRPr lang="es-MX" sz="48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1060" name="Picture 11" descr="C:\Users\Yamila\Desktop\Secretaria de Recursos Hidricos\Cuencas\Cuenca del Rio Atuel\MAPAS JPG\mosaico landsat-a2.jpg"/>
          <p:cNvPicPr>
            <a:picLocks noChangeAspect="1" noChangeArrowheads="1"/>
          </p:cNvPicPr>
          <p:nvPr/>
        </p:nvPicPr>
        <p:blipFill>
          <a:blip r:embed="rId5"/>
          <a:srcRect/>
          <a:stretch>
            <a:fillRect/>
          </a:stretch>
        </p:blipFill>
        <p:spPr bwMode="auto">
          <a:xfrm>
            <a:off x="3635375" y="1484313"/>
            <a:ext cx="6581775" cy="4814887"/>
          </a:xfrm>
          <a:prstGeom prst="rect">
            <a:avLst/>
          </a:prstGeom>
          <a:noFill/>
          <a:ln w="9525">
            <a:noFill/>
            <a:miter lim="800000"/>
            <a:headEnd/>
            <a:tailEnd/>
          </a:ln>
        </p:spPr>
      </p:pic>
      <p:sp>
        <p:nvSpPr>
          <p:cNvPr id="1061" name="7 CuadroTexto"/>
          <p:cNvSpPr txBox="1">
            <a:spLocks noChangeArrowheads="1"/>
          </p:cNvSpPr>
          <p:nvPr/>
        </p:nvSpPr>
        <p:spPr bwMode="auto">
          <a:xfrm>
            <a:off x="5148263" y="1417638"/>
            <a:ext cx="2965450" cy="366712"/>
          </a:xfrm>
          <a:prstGeom prst="rect">
            <a:avLst/>
          </a:prstGeom>
          <a:noFill/>
          <a:ln w="9525">
            <a:noFill/>
            <a:miter lim="800000"/>
            <a:headEnd/>
            <a:tailEnd/>
          </a:ln>
        </p:spPr>
        <p:txBody>
          <a:bodyPr wrap="none">
            <a:spAutoFit/>
          </a:bodyPr>
          <a:lstStyle/>
          <a:p>
            <a:r>
              <a:rPr lang="es-MX" b="1"/>
              <a:t>Sub Cuenca del Río Atuel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Marcador de contenido"/>
          <p:cNvSpPr>
            <a:spLocks noGrp="1"/>
          </p:cNvSpPr>
          <p:nvPr>
            <p:ph idx="1"/>
          </p:nvPr>
        </p:nvSpPr>
        <p:spPr>
          <a:xfrm>
            <a:off x="323850" y="1412875"/>
            <a:ext cx="8351838" cy="5184775"/>
          </a:xfrm>
        </p:spPr>
        <p:txBody>
          <a:bodyPr/>
          <a:lstStyle/>
          <a:p>
            <a:pPr marL="387350" algn="just" eaLnBrk="1" hangingPunct="1">
              <a:buClr>
                <a:srgbClr val="215968"/>
              </a:buClr>
              <a:buFont typeface="Wingdings" pitchFamily="2" charset="2"/>
              <a:buChar char="ü"/>
            </a:pPr>
            <a:r>
              <a:rPr lang="es-ES" sz="2000" smtClean="0">
                <a:latin typeface="Arial Narrow" pitchFamily="34" charset="0"/>
              </a:rPr>
              <a:t>El Río Atuel es el afluente más austral de la cuenca hidrográfica inter jurisdiccional Desaguadero-Salado-Chadileuvú-Curacó-Colorado.</a:t>
            </a:r>
          </a:p>
          <a:p>
            <a:pPr marL="387350" algn="just" eaLnBrk="1" hangingPunct="1">
              <a:buClr>
                <a:srgbClr val="215968"/>
              </a:buClr>
              <a:buFont typeface="Wingdings" pitchFamily="2" charset="2"/>
              <a:buChar char="ü"/>
            </a:pPr>
            <a:r>
              <a:rPr lang="es-ES" sz="2000" smtClean="0">
                <a:latin typeface="Arial Narrow" pitchFamily="34" charset="0"/>
              </a:rPr>
              <a:t>Su régimen es nival, con un modulo 32 m3/s, drenando una superficie de 38.898 km</a:t>
            </a:r>
            <a:r>
              <a:rPr lang="es-ES" sz="2000" baseline="30000" smtClean="0">
                <a:latin typeface="Arial Narrow" pitchFamily="34" charset="0"/>
              </a:rPr>
              <a:t>2</a:t>
            </a:r>
            <a:r>
              <a:rPr lang="es-ES" sz="2000" smtClean="0">
                <a:latin typeface="Arial Narrow" pitchFamily="34" charset="0"/>
              </a:rPr>
              <a:t>.</a:t>
            </a:r>
          </a:p>
          <a:p>
            <a:pPr marL="387350" algn="just" eaLnBrk="1" hangingPunct="1">
              <a:buClr>
                <a:srgbClr val="215968"/>
              </a:buClr>
              <a:buFont typeface="Wingdings" pitchFamily="2" charset="2"/>
              <a:buChar char="ü"/>
            </a:pPr>
            <a:r>
              <a:rPr lang="es-ES" sz="2000" smtClean="0">
                <a:latin typeface="Arial Narrow" pitchFamily="34" charset="0"/>
              </a:rPr>
              <a:t>Se origina en la provincia de Mendoza  y </a:t>
            </a:r>
            <a:r>
              <a:rPr lang="es-ES" sz="2000" smtClean="0">
                <a:solidFill>
                  <a:srgbClr val="0D0D0D"/>
                </a:solidFill>
                <a:latin typeface="Arial Narrow" pitchFamily="34" charset="0"/>
              </a:rPr>
              <a:t>desemboca por medio de un delta en el  Río Salado-Chadileuvú en La Pampa, formando arroyos, de los cuales solo queda activo el </a:t>
            </a:r>
            <a:r>
              <a:rPr lang="es-ES" sz="2000" b="1" smtClean="0">
                <a:solidFill>
                  <a:srgbClr val="0D0D0D"/>
                </a:solidFill>
                <a:latin typeface="Arial Narrow" pitchFamily="34" charset="0"/>
              </a:rPr>
              <a:t>de la Barda.</a:t>
            </a:r>
          </a:p>
          <a:p>
            <a:pPr marL="387350" algn="just" eaLnBrk="1" hangingPunct="1">
              <a:buClr>
                <a:srgbClr val="215968"/>
              </a:buClr>
              <a:buFont typeface="Wingdings" pitchFamily="2" charset="2"/>
              <a:buChar char="ü"/>
            </a:pPr>
            <a:r>
              <a:rPr lang="es-ES" sz="2000" b="1" smtClean="0">
                <a:solidFill>
                  <a:srgbClr val="0D0D0D"/>
                </a:solidFill>
                <a:latin typeface="Arial Narrow" pitchFamily="34" charset="0"/>
              </a:rPr>
              <a:t> </a:t>
            </a:r>
            <a:r>
              <a:rPr lang="es-ES" sz="2000" smtClean="0">
                <a:solidFill>
                  <a:srgbClr val="0D0D0D"/>
                </a:solidFill>
                <a:latin typeface="Arial Narrow" pitchFamily="34" charset="0"/>
              </a:rPr>
              <a:t>La cuenca del río Atuel es una hidrografía profundamente alterada por la acción antrópicas. </a:t>
            </a:r>
            <a:r>
              <a:rPr lang="es-ES" sz="2000" b="1" smtClean="0">
                <a:solidFill>
                  <a:srgbClr val="0D0D0D"/>
                </a:solidFill>
                <a:latin typeface="Arial Narrow" pitchFamily="34" charset="0"/>
              </a:rPr>
              <a:t>El  agua se aplica para riego en forma ineficiente (27%).</a:t>
            </a:r>
          </a:p>
          <a:p>
            <a:pPr marL="387350" eaLnBrk="1" hangingPunct="1">
              <a:buClr>
                <a:srgbClr val="215968"/>
              </a:buClr>
              <a:buFont typeface="Wingdings" pitchFamily="2" charset="2"/>
              <a:buChar char="ü"/>
            </a:pPr>
            <a:r>
              <a:rPr lang="es-ES" sz="2000" smtClean="0">
                <a:solidFill>
                  <a:srgbClr val="0D0D0D"/>
                </a:solidFill>
                <a:latin typeface="Arial Narrow" pitchFamily="34" charset="0"/>
              </a:rPr>
              <a:t>Esto genera un impacto negativo en el tramo final produciendo cortes aguas abajo que afectan a La Pampa, provocando alteración de caudales, erosión, degradación ambiental, reducción de capacidades productivas, etc.</a:t>
            </a:r>
          </a:p>
          <a:p>
            <a:pPr marL="387350" algn="just" eaLnBrk="1" hangingPunct="1">
              <a:buClr>
                <a:srgbClr val="215968"/>
              </a:buClr>
              <a:buFont typeface="Arial" charset="0"/>
              <a:buNone/>
            </a:pPr>
            <a:endParaRPr lang="es-MX" sz="2400" smtClean="0">
              <a:latin typeface="Arial Narrow" pitchFamily="34" charset="0"/>
            </a:endParaRPr>
          </a:p>
        </p:txBody>
      </p:sp>
      <p:grpSp>
        <p:nvGrpSpPr>
          <p:cNvPr id="18434" name="1 Grupo"/>
          <p:cNvGrpSpPr>
            <a:grpSpLocks/>
          </p:cNvGrpSpPr>
          <p:nvPr/>
        </p:nvGrpSpPr>
        <p:grpSpPr bwMode="auto">
          <a:xfrm>
            <a:off x="0" y="0"/>
            <a:ext cx="9144000" cy="1196975"/>
            <a:chOff x="0" y="0"/>
            <a:chExt cx="9144000" cy="1196752"/>
          </a:xfrm>
        </p:grpSpPr>
        <p:sp>
          <p:nvSpPr>
            <p:cNvPr id="11" name="10 Rectángulo"/>
            <p:cNvSpPr/>
            <p:nvPr/>
          </p:nvSpPr>
          <p:spPr>
            <a:xfrm>
              <a:off x="0" y="0"/>
              <a:ext cx="9144000" cy="10523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18436" name="1 Título"/>
            <p:cNvSpPr txBox="1">
              <a:spLocks/>
            </p:cNvSpPr>
            <p:nvPr/>
          </p:nvSpPr>
          <p:spPr bwMode="auto">
            <a:xfrm>
              <a:off x="323528" y="173323"/>
              <a:ext cx="7992888" cy="706090"/>
            </a:xfrm>
            <a:prstGeom prst="rect">
              <a:avLst/>
            </a:prstGeom>
            <a:noFill/>
            <a:ln w="9525">
              <a:noFill/>
              <a:miter lim="800000"/>
              <a:headEnd/>
              <a:tailEnd/>
            </a:ln>
          </p:spPr>
          <p:txBody>
            <a:bodyPr anchor="ctr"/>
            <a:lstStyle/>
            <a:p>
              <a:r>
                <a:rPr lang="es-MX" sz="4800">
                  <a:solidFill>
                    <a:schemeClr val="bg1"/>
                  </a:solidFill>
                  <a:latin typeface="Arial Narrow" pitchFamily="34" charset="0"/>
                </a:rPr>
                <a:t>Condicionantes Geográficos</a:t>
              </a:r>
            </a:p>
          </p:txBody>
        </p:sp>
        <p:sp>
          <p:nvSpPr>
            <p:cNvPr id="13" name="12 Rectángulo"/>
            <p:cNvSpPr/>
            <p:nvPr/>
          </p:nvSpPr>
          <p:spPr>
            <a:xfrm>
              <a:off x="0" y="1052317"/>
              <a:ext cx="9144000" cy="1444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8" name="1 Título"/>
          <p:cNvSpPr txBox="1">
            <a:spLocks/>
          </p:cNvSpPr>
          <p:nvPr/>
        </p:nvSpPr>
        <p:spPr>
          <a:xfrm>
            <a:off x="107950" y="173038"/>
            <a:ext cx="5903913" cy="70643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MX" sz="4800" dirty="0" smtClean="0">
                <a:solidFill>
                  <a:schemeClr val="bg1"/>
                </a:solidFill>
                <a:effectLst>
                  <a:outerShdw blurRad="38100" dist="38100" dir="2700000" algn="tl">
                    <a:srgbClr val="000000">
                      <a:alpha val="43137"/>
                    </a:srgbClr>
                  </a:outerShdw>
                </a:effectLst>
                <a:latin typeface="Arial Narrow" pitchFamily="34" charset="0"/>
              </a:rPr>
              <a:t>Cuenca del Río Atuel</a:t>
            </a:r>
            <a:endParaRPr lang="es-MX" sz="4800" dirty="0">
              <a:solidFill>
                <a:schemeClr val="bg1"/>
              </a:solidFill>
              <a:effectLst>
                <a:outerShdw blurRad="38100" dist="38100" dir="2700000" algn="tl">
                  <a:srgbClr val="000000">
                    <a:alpha val="43137"/>
                  </a:srgbClr>
                </a:outerShdw>
              </a:effectLst>
              <a:latin typeface="Arial Narrow" pitchFamily="34" charset="0"/>
            </a:endParaRPr>
          </a:p>
        </p:txBody>
      </p:sp>
      <p:sp>
        <p:nvSpPr>
          <p:cNvPr id="9" name="8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11" name="10 Imagen"/>
          <p:cNvPicPr>
            <a:picLocks noChangeAspect="1"/>
          </p:cNvPicPr>
          <p:nvPr/>
        </p:nvPicPr>
        <p:blipFill>
          <a:blip r:embed="rId2"/>
          <a:stretch>
            <a:fillRect/>
          </a:stretch>
        </p:blipFill>
        <p:spPr>
          <a:xfrm>
            <a:off x="69850" y="1393825"/>
            <a:ext cx="2940050" cy="2203450"/>
          </a:xfrm>
          <a:prstGeom prst="rect">
            <a:avLst/>
          </a:prstGeom>
          <a:ln>
            <a:noFill/>
          </a:ln>
          <a:effectLst>
            <a:outerShdw blurRad="292100" dist="139700" dir="2700000" algn="tl" rotWithShape="0">
              <a:srgbClr val="333333">
                <a:alpha val="65000"/>
              </a:srgbClr>
            </a:outerShdw>
          </a:effectLst>
        </p:spPr>
      </p:pic>
      <p:pic>
        <p:nvPicPr>
          <p:cNvPr id="12" name="11 Imagen"/>
          <p:cNvPicPr>
            <a:picLocks noChangeAspect="1"/>
          </p:cNvPicPr>
          <p:nvPr/>
        </p:nvPicPr>
        <p:blipFill>
          <a:blip r:embed="rId3"/>
          <a:stretch>
            <a:fillRect/>
          </a:stretch>
        </p:blipFill>
        <p:spPr>
          <a:xfrm>
            <a:off x="3132138" y="2205038"/>
            <a:ext cx="2809875" cy="3746500"/>
          </a:xfrm>
          <a:prstGeom prst="rect">
            <a:avLst/>
          </a:prstGeom>
          <a:ln>
            <a:noFill/>
          </a:ln>
          <a:effectLst>
            <a:outerShdw blurRad="292100" dist="139700" dir="2700000" algn="tl" rotWithShape="0">
              <a:srgbClr val="333333">
                <a:alpha val="65000"/>
              </a:srgbClr>
            </a:outerShdw>
          </a:effectLst>
        </p:spPr>
      </p:pic>
      <p:pic>
        <p:nvPicPr>
          <p:cNvPr id="13" name="12 Imagen"/>
          <p:cNvPicPr>
            <a:picLocks noChangeAspect="1"/>
          </p:cNvPicPr>
          <p:nvPr/>
        </p:nvPicPr>
        <p:blipFill>
          <a:blip r:embed="rId4"/>
          <a:stretch>
            <a:fillRect/>
          </a:stretch>
        </p:blipFill>
        <p:spPr>
          <a:xfrm>
            <a:off x="6121400" y="4508500"/>
            <a:ext cx="2843213" cy="2133600"/>
          </a:xfrm>
          <a:prstGeom prst="rect">
            <a:avLst/>
          </a:prstGeom>
          <a:ln>
            <a:noFill/>
          </a:ln>
          <a:effectLst>
            <a:outerShdw blurRad="292100" dist="139700" dir="2700000" algn="tl" rotWithShape="0">
              <a:srgbClr val="333333">
                <a:alpha val="65000"/>
              </a:srgbClr>
            </a:outerShdw>
          </a:effectLst>
        </p:spPr>
      </p:pic>
      <p:pic>
        <p:nvPicPr>
          <p:cNvPr id="14" name="13 Imagen"/>
          <p:cNvPicPr>
            <a:picLocks noChangeAspect="1"/>
          </p:cNvPicPr>
          <p:nvPr/>
        </p:nvPicPr>
        <p:blipFill>
          <a:blip r:embed="rId5"/>
          <a:stretch>
            <a:fillRect/>
          </a:stretch>
        </p:blipFill>
        <p:spPr>
          <a:xfrm>
            <a:off x="122238" y="4508500"/>
            <a:ext cx="2835275" cy="2133600"/>
          </a:xfrm>
          <a:prstGeom prst="rect">
            <a:avLst/>
          </a:prstGeom>
          <a:ln>
            <a:noFill/>
          </a:ln>
          <a:effectLst>
            <a:outerShdw blurRad="292100" dist="139700" dir="2700000" algn="tl" rotWithShape="0">
              <a:srgbClr val="333333">
                <a:alpha val="65000"/>
              </a:srgbClr>
            </a:outerShdw>
          </a:effectLst>
        </p:spPr>
      </p:pic>
      <p:pic>
        <p:nvPicPr>
          <p:cNvPr id="15" name="14 Imagen"/>
          <p:cNvPicPr>
            <a:picLocks noChangeAspect="1"/>
          </p:cNvPicPr>
          <p:nvPr/>
        </p:nvPicPr>
        <p:blipFill>
          <a:blip r:embed="rId6"/>
          <a:stretch>
            <a:fillRect/>
          </a:stretch>
        </p:blipFill>
        <p:spPr>
          <a:xfrm>
            <a:off x="6121400" y="1484313"/>
            <a:ext cx="2843213"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Marcador de contenido"/>
          <p:cNvSpPr>
            <a:spLocks noGrp="1"/>
          </p:cNvSpPr>
          <p:nvPr>
            <p:ph idx="1"/>
          </p:nvPr>
        </p:nvSpPr>
        <p:spPr>
          <a:xfrm>
            <a:off x="292100" y="1268413"/>
            <a:ext cx="8496300" cy="5589587"/>
          </a:xfrm>
        </p:spPr>
        <p:txBody>
          <a:bodyPr/>
          <a:lstStyle/>
          <a:p>
            <a:pPr algn="just" eaLnBrk="1" hangingPunct="1">
              <a:buClr>
                <a:srgbClr val="215968"/>
              </a:buClr>
              <a:buFont typeface="Wingdings" pitchFamily="2" charset="2"/>
              <a:buChar char="ü"/>
            </a:pPr>
            <a:r>
              <a:rPr lang="es-ES" sz="1600" b="1" smtClean="0">
                <a:solidFill>
                  <a:srgbClr val="0D0D0D"/>
                </a:solidFill>
                <a:latin typeface="Arial Narrow" pitchFamily="34" charset="0"/>
              </a:rPr>
              <a:t>En 1884 se sanciona en Mendoza </a:t>
            </a:r>
            <a:r>
              <a:rPr lang="es-ES" sz="1600" smtClean="0">
                <a:solidFill>
                  <a:srgbClr val="0D0D0D"/>
                </a:solidFill>
                <a:latin typeface="Arial Narrow" pitchFamily="34" charset="0"/>
              </a:rPr>
              <a:t>la</a:t>
            </a:r>
            <a:r>
              <a:rPr lang="es-ES" sz="1600" b="1" smtClean="0">
                <a:solidFill>
                  <a:srgbClr val="0D0D0D"/>
                </a:solidFill>
                <a:latin typeface="Arial Narrow" pitchFamily="34" charset="0"/>
              </a:rPr>
              <a:t> Ley de Aguas</a:t>
            </a:r>
            <a:r>
              <a:rPr lang="es-ES" sz="1600" smtClean="0">
                <a:solidFill>
                  <a:srgbClr val="0D0D0D"/>
                </a:solidFill>
                <a:latin typeface="Arial Narrow" pitchFamily="34" charset="0"/>
              </a:rPr>
              <a:t> que regula el uso de las aguas de los ríos Mendoza, Tunuyán, Diamante y Atuel.</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 En </a:t>
            </a:r>
            <a:r>
              <a:rPr lang="es-ES" sz="1600" b="1" smtClean="0">
                <a:solidFill>
                  <a:srgbClr val="0D0D0D"/>
                </a:solidFill>
                <a:latin typeface="Arial Narrow" pitchFamily="34" charset="0"/>
              </a:rPr>
              <a:t>1909</a:t>
            </a:r>
            <a:r>
              <a:rPr lang="es-ES" sz="1600" smtClean="0">
                <a:solidFill>
                  <a:srgbClr val="0D0D0D"/>
                </a:solidFill>
                <a:latin typeface="Arial Narrow" pitchFamily="34" charset="0"/>
              </a:rPr>
              <a:t>  se creó la colonia agrícola Butaló (La Pampa) por parte del estado nacional la que se mantuvo en producción hasta </a:t>
            </a:r>
            <a:r>
              <a:rPr lang="es-ES" sz="1600" b="1" smtClean="0">
                <a:solidFill>
                  <a:srgbClr val="0D0D0D"/>
                </a:solidFill>
                <a:latin typeface="Arial Narrow" pitchFamily="34" charset="0"/>
              </a:rPr>
              <a:t>1918</a:t>
            </a:r>
            <a:r>
              <a:rPr lang="es-ES" sz="1600" smtClean="0">
                <a:solidFill>
                  <a:srgbClr val="0D0D0D"/>
                </a:solidFill>
                <a:latin typeface="Arial Narrow" pitchFamily="34" charset="0"/>
              </a:rPr>
              <a:t>, en que se malogro debido a los cortes del río. </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En </a:t>
            </a:r>
            <a:r>
              <a:rPr lang="es-ES" sz="1600" b="1" smtClean="0">
                <a:solidFill>
                  <a:srgbClr val="0D0D0D"/>
                </a:solidFill>
                <a:latin typeface="Arial Narrow" pitchFamily="34" charset="0"/>
              </a:rPr>
              <a:t>1940 </a:t>
            </a:r>
            <a:r>
              <a:rPr lang="es-ES" sz="1600" smtClean="0">
                <a:solidFill>
                  <a:srgbClr val="0D0D0D"/>
                </a:solidFill>
                <a:latin typeface="Arial Narrow" pitchFamily="34" charset="0"/>
              </a:rPr>
              <a:t>se sanciona la ley 12.650, que dispuso la ejecución de la Obra “los Nihuiles” para ejecutarla la Nación y la Provincia de Mendoza,  comenzando el llenado del embalse en </a:t>
            </a:r>
            <a:r>
              <a:rPr lang="es-ES" sz="1600" b="1" smtClean="0">
                <a:solidFill>
                  <a:srgbClr val="0D0D0D"/>
                </a:solidFill>
                <a:latin typeface="Arial Narrow" pitchFamily="34" charset="0"/>
              </a:rPr>
              <a:t>1947, </a:t>
            </a:r>
            <a:r>
              <a:rPr lang="es-ES" sz="1600" smtClean="0">
                <a:solidFill>
                  <a:srgbClr val="0D0D0D"/>
                </a:solidFill>
                <a:latin typeface="Arial Narrow" pitchFamily="34" charset="0"/>
              </a:rPr>
              <a:t>generando un corte total del río en La Pampa hasta </a:t>
            </a:r>
            <a:r>
              <a:rPr lang="es-ES" sz="1600" b="1" smtClean="0">
                <a:solidFill>
                  <a:srgbClr val="0D0D0D"/>
                </a:solidFill>
                <a:latin typeface="Arial Narrow" pitchFamily="34" charset="0"/>
              </a:rPr>
              <a:t>1973</a:t>
            </a:r>
            <a:r>
              <a:rPr lang="es-ES" sz="1600" smtClean="0">
                <a:solidFill>
                  <a:srgbClr val="0D0D0D"/>
                </a:solidFill>
                <a:latin typeface="Arial Narrow" pitchFamily="34" charset="0"/>
              </a:rPr>
              <a:t>.</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En </a:t>
            </a:r>
            <a:r>
              <a:rPr lang="es-ES" sz="1600" b="1" smtClean="0">
                <a:solidFill>
                  <a:srgbClr val="0D0D0D"/>
                </a:solidFill>
                <a:latin typeface="Arial Narrow" pitchFamily="34" charset="0"/>
              </a:rPr>
              <a:t>1952</a:t>
            </a:r>
            <a:r>
              <a:rPr lang="es-ES" sz="1600" smtClean="0">
                <a:solidFill>
                  <a:srgbClr val="0D0D0D"/>
                </a:solidFill>
                <a:latin typeface="Arial Narrow" pitchFamily="34" charset="0"/>
              </a:rPr>
              <a:t> La Pampa logra su autonomía como provincia iniciando las primeras gestiones para que retorne las aguas del río.</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En </a:t>
            </a:r>
            <a:r>
              <a:rPr lang="es-ES" sz="1600" b="1" smtClean="0">
                <a:solidFill>
                  <a:srgbClr val="0D0D0D"/>
                </a:solidFill>
                <a:latin typeface="Arial Narrow" pitchFamily="34" charset="0"/>
              </a:rPr>
              <a:t>1979</a:t>
            </a:r>
            <a:r>
              <a:rPr lang="es-ES" sz="1600" smtClean="0">
                <a:solidFill>
                  <a:srgbClr val="0D0D0D"/>
                </a:solidFill>
                <a:latin typeface="Arial Narrow" pitchFamily="34" charset="0"/>
              </a:rPr>
              <a:t> L P inicia juicio ante la Corte Suprema de Justicia de la Nación. El fallo se conocido en  </a:t>
            </a:r>
            <a:r>
              <a:rPr lang="es-ES" sz="1600" b="1" smtClean="0">
                <a:solidFill>
                  <a:srgbClr val="0D0D0D"/>
                </a:solidFill>
                <a:latin typeface="Arial Narrow" pitchFamily="34" charset="0"/>
              </a:rPr>
              <a:t>1987</a:t>
            </a:r>
            <a:r>
              <a:rPr lang="es-ES" sz="1600" smtClean="0">
                <a:solidFill>
                  <a:srgbClr val="0D0D0D"/>
                </a:solidFill>
                <a:latin typeface="Arial Narrow" pitchFamily="34" charset="0"/>
              </a:rPr>
              <a:t>. </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En </a:t>
            </a:r>
            <a:r>
              <a:rPr lang="es-ES" sz="1600" b="1" smtClean="0">
                <a:solidFill>
                  <a:srgbClr val="0D0D0D"/>
                </a:solidFill>
                <a:latin typeface="Arial Narrow" pitchFamily="34" charset="0"/>
              </a:rPr>
              <a:t>noviembre de 1989 </a:t>
            </a:r>
            <a:r>
              <a:rPr lang="es-ES" sz="1600" smtClean="0">
                <a:solidFill>
                  <a:srgbClr val="0D0D0D"/>
                </a:solidFill>
                <a:latin typeface="Arial Narrow" pitchFamily="34" charset="0"/>
              </a:rPr>
              <a:t>se firmó el Protocolo de Entendimiento Interprovincial por ambos gobernadores  y se creó la Comisión Interprovincial del Atuel Inferior (C.I.A.I.) procurando conformar un “organismo de cuenca” para realizar una gestión integral e inter jurisdiccional del recurso en cuestión.</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En </a:t>
            </a:r>
            <a:r>
              <a:rPr lang="es-ES" sz="1600" b="1" smtClean="0">
                <a:solidFill>
                  <a:srgbClr val="0D0D0D"/>
                </a:solidFill>
                <a:latin typeface="Arial Narrow" pitchFamily="34" charset="0"/>
              </a:rPr>
              <a:t>agosto de 2008 </a:t>
            </a:r>
            <a:r>
              <a:rPr lang="es-ES" sz="1600" smtClean="0">
                <a:solidFill>
                  <a:srgbClr val="0D0D0D"/>
                </a:solidFill>
                <a:latin typeface="Arial Narrow" pitchFamily="34" charset="0"/>
              </a:rPr>
              <a:t>se firma el Convenio Marco entre ambas gobernadores con la presencia de la Presidenta de la Nación, que  establece un conjunto de obras de impermeabilización de canales tendientes a optimizar el sistema de riego minimizando las perdidas. Del ahorro obtenido se compartirá en mitades, y a su vez restituir un caudal mínimo ambiental en el cauce en forma permanente.</a:t>
            </a:r>
          </a:p>
          <a:p>
            <a:pPr algn="just" eaLnBrk="1" hangingPunct="1">
              <a:buClr>
                <a:srgbClr val="215968"/>
              </a:buClr>
              <a:buFont typeface="Wingdings" pitchFamily="2" charset="2"/>
              <a:buChar char="ü"/>
            </a:pPr>
            <a:r>
              <a:rPr lang="es-ES" sz="1600" smtClean="0">
                <a:solidFill>
                  <a:srgbClr val="0D0D0D"/>
                </a:solidFill>
                <a:latin typeface="Arial Narrow" pitchFamily="34" charset="0"/>
              </a:rPr>
              <a:t> Este acuerdo debía ser aprobado por los poderes legislativos provinciales pero hasta la fecha sólo La Pampa lo ha hecho.</a:t>
            </a:r>
          </a:p>
          <a:p>
            <a:pPr algn="just" eaLnBrk="1" hangingPunct="1">
              <a:buClr>
                <a:srgbClr val="215968"/>
              </a:buClr>
              <a:buFont typeface="Wingdings" pitchFamily="2" charset="2"/>
              <a:buChar char="ü"/>
            </a:pPr>
            <a:r>
              <a:rPr lang="es-ES" sz="1600" b="1" smtClean="0">
                <a:solidFill>
                  <a:srgbClr val="0D0D0D"/>
                </a:solidFill>
                <a:latin typeface="Arial Narrow" pitchFamily="34" charset="0"/>
              </a:rPr>
              <a:t>En la actualidad </a:t>
            </a:r>
            <a:r>
              <a:rPr lang="es-ES" sz="1600" smtClean="0">
                <a:solidFill>
                  <a:srgbClr val="0D0D0D"/>
                </a:solidFill>
                <a:latin typeface="Arial Narrow" pitchFamily="34" charset="0"/>
              </a:rPr>
              <a:t>la Presidenta aboco al Jefe de Gabinete para que reúna a las partes a fin de resolver las diferencias para la aplicación del Convenio Marco. </a:t>
            </a:r>
          </a:p>
          <a:p>
            <a:pPr algn="just" eaLnBrk="1" hangingPunct="1">
              <a:buClr>
                <a:srgbClr val="215968"/>
              </a:buClr>
              <a:buFont typeface="Wingdings" pitchFamily="2" charset="2"/>
              <a:buChar char="ü"/>
            </a:pPr>
            <a:endParaRPr lang="es-MX" sz="1600" smtClean="0">
              <a:solidFill>
                <a:srgbClr val="0D0D0D"/>
              </a:solidFill>
              <a:latin typeface="Arial Narrow" pitchFamily="34" charset="0"/>
            </a:endParaRPr>
          </a:p>
        </p:txBody>
      </p:sp>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grpSp>
        <p:nvGrpSpPr>
          <p:cNvPr id="21507" name="1 Grupo"/>
          <p:cNvGrpSpPr>
            <a:grpSpLocks/>
          </p:cNvGrpSpPr>
          <p:nvPr/>
        </p:nvGrpSpPr>
        <p:grpSpPr bwMode="auto">
          <a:xfrm>
            <a:off x="0" y="173038"/>
            <a:ext cx="9144000" cy="1023937"/>
            <a:chOff x="0" y="173323"/>
            <a:chExt cx="9144000" cy="1023429"/>
          </a:xfrm>
        </p:grpSpPr>
        <p:sp>
          <p:nvSpPr>
            <p:cNvPr id="5" name="1 Título"/>
            <p:cNvSpPr txBox="1">
              <a:spLocks/>
            </p:cNvSpPr>
            <p:nvPr/>
          </p:nvSpPr>
          <p:spPr>
            <a:xfrm>
              <a:off x="323850" y="173323"/>
              <a:ext cx="6264275" cy="7060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MX" sz="4800" dirty="0" smtClean="0">
                  <a:solidFill>
                    <a:schemeClr val="bg1"/>
                  </a:solidFill>
                  <a:effectLst>
                    <a:outerShdw blurRad="38100" dist="38100" dir="2700000" algn="tl">
                      <a:srgbClr val="000000">
                        <a:alpha val="43137"/>
                      </a:srgbClr>
                    </a:outerShdw>
                  </a:effectLst>
                  <a:latin typeface="Arial Narrow" pitchFamily="34" charset="0"/>
                </a:rPr>
                <a:t>Contexto Histórico-Político</a:t>
              </a:r>
              <a:endParaRPr lang="es-MX" sz="4800" dirty="0">
                <a:solidFill>
                  <a:schemeClr val="bg1"/>
                </a:solidFill>
                <a:effectLst>
                  <a:outerShdw blurRad="38100" dist="38100" dir="2700000" algn="tl">
                    <a:srgbClr val="000000">
                      <a:alpha val="43137"/>
                    </a:srgbClr>
                  </a:outerShdw>
                </a:effectLst>
                <a:latin typeface="Arial Narrow" pitchFamily="34" charset="0"/>
              </a:endParaRPr>
            </a:p>
          </p:txBody>
        </p:sp>
        <p:sp>
          <p:nvSpPr>
            <p:cNvPr id="6" name="5 Rectángulo"/>
            <p:cNvSpPr/>
            <p:nvPr/>
          </p:nvSpPr>
          <p:spPr>
            <a:xfrm>
              <a:off x="0" y="1052362"/>
              <a:ext cx="9144000" cy="14439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6 Grupo"/>
          <p:cNvGrpSpPr>
            <a:grpSpLocks/>
          </p:cNvGrpSpPr>
          <p:nvPr/>
        </p:nvGrpSpPr>
        <p:grpSpPr bwMode="auto">
          <a:xfrm>
            <a:off x="1249363" y="1008063"/>
            <a:ext cx="6418262" cy="5876925"/>
            <a:chOff x="900113" y="177800"/>
            <a:chExt cx="7488237" cy="6635750"/>
          </a:xfrm>
        </p:grpSpPr>
        <p:pic>
          <p:nvPicPr>
            <p:cNvPr id="22538" name="Picture 4" descr="Encabezado Corte Suprema"/>
            <p:cNvPicPr>
              <a:picLocks noChangeAspect="1" noChangeArrowheads="1"/>
            </p:cNvPicPr>
            <p:nvPr/>
          </p:nvPicPr>
          <p:blipFill>
            <a:blip r:embed="rId2"/>
            <a:srcRect t="28177"/>
            <a:stretch>
              <a:fillRect/>
            </a:stretch>
          </p:blipFill>
          <p:spPr bwMode="auto">
            <a:xfrm>
              <a:off x="900113" y="177800"/>
              <a:ext cx="7488237" cy="1379538"/>
            </a:xfrm>
            <a:prstGeom prst="rect">
              <a:avLst/>
            </a:prstGeom>
            <a:noFill/>
            <a:ln w="9525">
              <a:noFill/>
              <a:miter lim="800000"/>
              <a:headEnd/>
              <a:tailEnd/>
            </a:ln>
          </p:spPr>
        </p:pic>
        <p:pic>
          <p:nvPicPr>
            <p:cNvPr id="22539" name="Picture 7" descr="fallo parte 2"/>
            <p:cNvPicPr>
              <a:picLocks noChangeAspect="1" noChangeArrowheads="1"/>
            </p:cNvPicPr>
            <p:nvPr/>
          </p:nvPicPr>
          <p:blipFill>
            <a:blip r:embed="rId3"/>
            <a:srcRect/>
            <a:stretch>
              <a:fillRect/>
            </a:stretch>
          </p:blipFill>
          <p:spPr bwMode="auto">
            <a:xfrm>
              <a:off x="900113" y="2781300"/>
              <a:ext cx="7488237" cy="4032250"/>
            </a:xfrm>
            <a:prstGeom prst="rect">
              <a:avLst/>
            </a:prstGeom>
            <a:noFill/>
            <a:ln w="9525">
              <a:noFill/>
              <a:miter lim="800000"/>
              <a:headEnd/>
              <a:tailEnd/>
            </a:ln>
          </p:spPr>
        </p:pic>
        <p:pic>
          <p:nvPicPr>
            <p:cNvPr id="22540" name="Picture 10" descr="fallo parte 1"/>
            <p:cNvPicPr>
              <a:picLocks noChangeAspect="1" noChangeArrowheads="1"/>
            </p:cNvPicPr>
            <p:nvPr/>
          </p:nvPicPr>
          <p:blipFill>
            <a:blip r:embed="rId4"/>
            <a:srcRect b="15778"/>
            <a:stretch>
              <a:fillRect/>
            </a:stretch>
          </p:blipFill>
          <p:spPr bwMode="auto">
            <a:xfrm>
              <a:off x="900113" y="1555750"/>
              <a:ext cx="7488237" cy="1296988"/>
            </a:xfrm>
            <a:prstGeom prst="rect">
              <a:avLst/>
            </a:prstGeom>
            <a:noFill/>
            <a:ln w="9525">
              <a:noFill/>
              <a:miter lim="800000"/>
              <a:headEnd/>
              <a:tailEnd/>
            </a:ln>
          </p:spPr>
        </p:pic>
      </p:grpSp>
      <p:grpSp>
        <p:nvGrpSpPr>
          <p:cNvPr id="22530" name="2 Grupo"/>
          <p:cNvGrpSpPr>
            <a:grpSpLocks/>
          </p:cNvGrpSpPr>
          <p:nvPr/>
        </p:nvGrpSpPr>
        <p:grpSpPr bwMode="auto">
          <a:xfrm>
            <a:off x="0" y="0"/>
            <a:ext cx="9144000" cy="1196975"/>
            <a:chOff x="0" y="0"/>
            <a:chExt cx="9144000" cy="1196752"/>
          </a:xfrm>
        </p:grpSpPr>
        <p:sp>
          <p:nvSpPr>
            <p:cNvPr id="8" name="7 Rectángulo"/>
            <p:cNvSpPr/>
            <p:nvPr/>
          </p:nvSpPr>
          <p:spPr>
            <a:xfrm>
              <a:off x="0" y="0"/>
              <a:ext cx="9144000" cy="10523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9" name="1 Título"/>
            <p:cNvSpPr txBox="1">
              <a:spLocks/>
            </p:cNvSpPr>
            <p:nvPr/>
          </p:nvSpPr>
          <p:spPr>
            <a:xfrm>
              <a:off x="323850" y="173006"/>
              <a:ext cx="6264275" cy="70630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MX" sz="4800" dirty="0">
                  <a:solidFill>
                    <a:schemeClr val="bg1"/>
                  </a:solidFill>
                  <a:effectLst>
                    <a:outerShdw blurRad="38100" dist="38100" dir="2700000" algn="tl">
                      <a:srgbClr val="000000">
                        <a:alpha val="43137"/>
                      </a:srgbClr>
                    </a:outerShdw>
                  </a:effectLst>
                  <a:latin typeface="Arial Narrow" pitchFamily="34" charset="0"/>
                </a:rPr>
                <a:t>Contexto </a:t>
              </a:r>
              <a:r>
                <a:rPr lang="es-MX" sz="4800" dirty="0" smtClean="0">
                  <a:solidFill>
                    <a:schemeClr val="bg1"/>
                  </a:solidFill>
                  <a:effectLst>
                    <a:outerShdw blurRad="38100" dist="38100" dir="2700000" algn="tl">
                      <a:srgbClr val="000000">
                        <a:alpha val="43137"/>
                      </a:srgbClr>
                    </a:outerShdw>
                  </a:effectLst>
                  <a:latin typeface="Arial Narrow" pitchFamily="34" charset="0"/>
                </a:rPr>
                <a:t>Histórico-Político</a:t>
              </a:r>
              <a:endParaRPr lang="es-MX" sz="4800" dirty="0">
                <a:solidFill>
                  <a:schemeClr val="bg1"/>
                </a:solidFill>
                <a:effectLst>
                  <a:outerShdw blurRad="38100" dist="38100" dir="2700000" algn="tl">
                    <a:srgbClr val="000000">
                      <a:alpha val="43137"/>
                    </a:srgbClr>
                  </a:outerShdw>
                </a:effectLst>
                <a:latin typeface="Arial Narrow" pitchFamily="34" charset="0"/>
              </a:endParaRPr>
            </a:p>
          </p:txBody>
        </p:sp>
        <p:sp>
          <p:nvSpPr>
            <p:cNvPr id="10" name="9 Rectángulo"/>
            <p:cNvSpPr/>
            <p:nvPr/>
          </p:nvSpPr>
          <p:spPr>
            <a:xfrm>
              <a:off x="0" y="1052317"/>
              <a:ext cx="9144000" cy="1444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11" name="10 Elipse"/>
          <p:cNvSpPr/>
          <p:nvPr/>
        </p:nvSpPr>
        <p:spPr>
          <a:xfrm>
            <a:off x="3203575" y="2565400"/>
            <a:ext cx="3697288"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 name="11 Elipse"/>
          <p:cNvSpPr/>
          <p:nvPr/>
        </p:nvSpPr>
        <p:spPr>
          <a:xfrm>
            <a:off x="1692275" y="2679700"/>
            <a:ext cx="350838" cy="34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Elipse"/>
          <p:cNvSpPr/>
          <p:nvPr/>
        </p:nvSpPr>
        <p:spPr>
          <a:xfrm>
            <a:off x="1619250" y="3716338"/>
            <a:ext cx="352425" cy="347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4" name="13 Elipse"/>
          <p:cNvSpPr/>
          <p:nvPr/>
        </p:nvSpPr>
        <p:spPr>
          <a:xfrm>
            <a:off x="1619250" y="5243513"/>
            <a:ext cx="352425" cy="34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23554" name="1 Título"/>
          <p:cNvSpPr txBox="1">
            <a:spLocks/>
          </p:cNvSpPr>
          <p:nvPr/>
        </p:nvSpPr>
        <p:spPr bwMode="auto">
          <a:xfrm>
            <a:off x="323850" y="173038"/>
            <a:ext cx="5832475"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Mapas de la Cuenca</a:t>
            </a:r>
          </a:p>
        </p:txBody>
      </p:sp>
      <p:sp>
        <p:nvSpPr>
          <p:cNvPr id="10" name="9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12" name="Picture 2"/>
          <p:cNvPicPr>
            <a:picLocks noChangeAspect="1" noChangeArrowheads="1"/>
          </p:cNvPicPr>
          <p:nvPr/>
        </p:nvPicPr>
        <p:blipFill rotWithShape="1">
          <a:blip r:embed="rId2"/>
          <a:srcRect l="1697" t="1986" r="1524" b="2107"/>
          <a:stretch/>
        </p:blipFill>
        <p:spPr bwMode="auto">
          <a:xfrm>
            <a:off x="342900" y="1341438"/>
            <a:ext cx="8550275" cy="5321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0525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bg1">
                  <a:lumMod val="95000"/>
                </a:schemeClr>
              </a:solidFill>
            </a:endParaRPr>
          </a:p>
        </p:txBody>
      </p:sp>
      <p:sp>
        <p:nvSpPr>
          <p:cNvPr id="6" name="5 Rectángulo"/>
          <p:cNvSpPr/>
          <p:nvPr/>
        </p:nvSpPr>
        <p:spPr>
          <a:xfrm>
            <a:off x="0" y="1052513"/>
            <a:ext cx="9144000" cy="1444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7" name="Picture 2"/>
          <p:cNvPicPr>
            <a:picLocks noChangeAspect="1" noChangeArrowheads="1"/>
          </p:cNvPicPr>
          <p:nvPr/>
        </p:nvPicPr>
        <p:blipFill>
          <a:blip r:embed="rId2"/>
          <a:srcRect/>
          <a:stretch>
            <a:fillRect/>
          </a:stretch>
        </p:blipFill>
        <p:spPr bwMode="auto">
          <a:xfrm>
            <a:off x="250825" y="1341438"/>
            <a:ext cx="8569325" cy="5327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24580" name="1 Título"/>
          <p:cNvSpPr txBox="1">
            <a:spLocks/>
          </p:cNvSpPr>
          <p:nvPr/>
        </p:nvSpPr>
        <p:spPr bwMode="auto">
          <a:xfrm>
            <a:off x="323850" y="173038"/>
            <a:ext cx="5832475" cy="706437"/>
          </a:xfrm>
          <a:prstGeom prst="rect">
            <a:avLst/>
          </a:prstGeom>
          <a:noFill/>
          <a:ln w="9525">
            <a:noFill/>
            <a:miter lim="800000"/>
            <a:headEnd/>
            <a:tailEnd/>
          </a:ln>
        </p:spPr>
        <p:txBody>
          <a:bodyPr anchor="ctr"/>
          <a:lstStyle/>
          <a:p>
            <a:r>
              <a:rPr lang="es-MX" sz="4800">
                <a:solidFill>
                  <a:schemeClr val="bg1"/>
                </a:solidFill>
                <a:latin typeface="Arial Narrow" pitchFamily="34" charset="0"/>
              </a:rPr>
              <a:t>Mapas  de la Cuenca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TotalTime>
  <Words>1163</Words>
  <Application>Microsoft Office PowerPoint</Application>
  <PresentationFormat>Presentación en pantalla (4:3)</PresentationFormat>
  <Paragraphs>88</Paragraphs>
  <Slides>17</Slides>
  <Notes>1</Notes>
  <HiddenSlides>0</HiddenSlides>
  <MMClips>0</MMClips>
  <ScaleCrop>false</ScaleCrop>
  <HeadingPairs>
    <vt:vector size="8" baseType="variant">
      <vt:variant>
        <vt:lpstr>Fuentes usadas</vt:lpstr>
      </vt:variant>
      <vt:variant>
        <vt:i4>4</vt:i4>
      </vt:variant>
      <vt:variant>
        <vt:lpstr>Plantilla de diseño</vt:lpstr>
      </vt:variant>
      <vt:variant>
        <vt:i4>1</vt:i4>
      </vt:variant>
      <vt:variant>
        <vt:lpstr>Servidores OLE incrustados</vt:lpstr>
      </vt:variant>
      <vt:variant>
        <vt:i4>1</vt:i4>
      </vt:variant>
      <vt:variant>
        <vt:lpstr>Títulos de diapositiva</vt:lpstr>
      </vt:variant>
      <vt:variant>
        <vt:i4>17</vt:i4>
      </vt:variant>
    </vt:vector>
  </HeadingPairs>
  <TitlesOfParts>
    <vt:vector size="23" baseType="lpstr">
      <vt:lpstr>Arial</vt:lpstr>
      <vt:lpstr>Calibri</vt:lpstr>
      <vt:lpstr>Arial Narrow</vt:lpstr>
      <vt:lpstr>Wingdings</vt:lpstr>
      <vt:lpstr>Tema de Office</vt:lpstr>
      <vt:lpstr>CorelDRAW</vt:lpstr>
      <vt:lpstr>CONFLICTO INTERJURISDICCIONAL POR LAS AGUAS DEL RÍO ATUEL República Argentina</vt:lpstr>
      <vt:lpstr>1) Antecedentes</vt:lpstr>
      <vt:lpstr>Cuencas Hídricas de Argentina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Coordinación Cuencas Hídricas</dc:title>
  <dc:creator>usuario</dc:creator>
  <cp:lastModifiedBy>Usuario 1</cp:lastModifiedBy>
  <cp:revision>160</cp:revision>
  <cp:lastPrinted>2012-09-13T14:06:26Z</cp:lastPrinted>
  <dcterms:created xsi:type="dcterms:W3CDTF">2012-09-13T12:53:19Z</dcterms:created>
  <dcterms:modified xsi:type="dcterms:W3CDTF">2012-09-26T12:34:22Z</dcterms:modified>
</cp:coreProperties>
</file>